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6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notesMasterIdLst>
    <p:notesMasterId r:id="rId22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x="18288000" cy="10287000"/>
  <p:notesSz cx="6858000" cy="9144000"/>
  <p:embeddedFontLst>
    <p:embeddedFont>
      <p:font typeface="Alfa Slab One" charset="1" panose="00000500000000000000"/>
      <p:regular r:id="rId25"/>
    </p:embeddedFont>
    <p:embeddedFont>
      <p:font typeface="Cabin" charset="1" panose="00000500000000000000"/>
      <p:regular r:id="rId26"/>
    </p:embeddedFont>
    <p:embeddedFont>
      <p:font typeface="Cabin Bold" charset="1" panose="00000800000000000000"/>
      <p:regular r:id="rId27"/>
    </p:embeddedFont>
    <p:embeddedFont>
      <p:font typeface="Moontime" charset="1" panose="00000000000000000000"/>
      <p:regular r:id="rId28"/>
    </p:embeddedFont>
    <p:embeddedFont>
      <p:font typeface="Arimo" charset="1" panose="020B0604020202020204"/>
      <p:regular r:id="rId30"/>
    </p:embeddedFont>
    <p:embeddedFont>
      <p:font typeface="Arimo Bold" charset="1" panose="020B0704020202020204"/>
      <p:regular r:id="rId31"/>
    </p:embeddedFont>
    <p:embeddedFont>
      <p:font typeface="Cabin Bold Italics" charset="1" panose="00000800000000000000"/>
      <p:regular r:id="rId4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notesMasters/notesMaster1.xml" Type="http://schemas.openxmlformats.org/officeDocument/2006/relationships/notesMaster"/><Relationship Id="rId23" Target="theme/theme2.xml" Type="http://schemas.openxmlformats.org/officeDocument/2006/relationships/theme"/><Relationship Id="rId24" Target="notesSlides/notesSlide1.xml" Type="http://schemas.openxmlformats.org/officeDocument/2006/relationships/notesSlide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notesSlides/notesSlide2.xml" Type="http://schemas.openxmlformats.org/officeDocument/2006/relationships/notesSlide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notesSlides/notesSlide3.xml" Type="http://schemas.openxmlformats.org/officeDocument/2006/relationships/notesSlide"/><Relationship Id="rId33" Target="notesSlides/notesSlide4.xml" Type="http://schemas.openxmlformats.org/officeDocument/2006/relationships/notesSlide"/><Relationship Id="rId34" Target="notesSlides/notesSlide5.xml" Type="http://schemas.openxmlformats.org/officeDocument/2006/relationships/notesSlide"/><Relationship Id="rId35" Target="notesSlides/notesSlide6.xml" Type="http://schemas.openxmlformats.org/officeDocument/2006/relationships/notesSlide"/><Relationship Id="rId36" Target="notesSlides/notesSlide7.xml" Type="http://schemas.openxmlformats.org/officeDocument/2006/relationships/notesSlide"/><Relationship Id="rId37" Target="notesSlides/notesSlide8.xml" Type="http://schemas.openxmlformats.org/officeDocument/2006/relationships/notesSlide"/><Relationship Id="rId38" Target="notesSlides/notesSlide9.xml" Type="http://schemas.openxmlformats.org/officeDocument/2006/relationships/notesSlide"/><Relationship Id="rId39" Target="notesSlides/notesSlide10.xml" Type="http://schemas.openxmlformats.org/officeDocument/2006/relationships/notesSlide"/><Relationship Id="rId4" Target="theme/theme1.xml" Type="http://schemas.openxmlformats.org/officeDocument/2006/relationships/theme"/><Relationship Id="rId40" Target="notesSlides/notesSlide11.xml" Type="http://schemas.openxmlformats.org/officeDocument/2006/relationships/notesSlide"/><Relationship Id="rId41" Target="notesSlides/notesSlide12.xml" Type="http://schemas.openxmlformats.org/officeDocument/2006/relationships/notesSlide"/><Relationship Id="rId42" Target="notesSlides/notesSlide13.xml" Type="http://schemas.openxmlformats.org/officeDocument/2006/relationships/notesSlide"/><Relationship Id="rId43" Target="notesSlides/notesSlide14.xml" Type="http://schemas.openxmlformats.org/officeDocument/2006/relationships/notesSlide"/><Relationship Id="rId44" Target="notesSlides/notesSlide15.xml" Type="http://schemas.openxmlformats.org/officeDocument/2006/relationships/notesSlide"/><Relationship Id="rId45" Target="fonts/font45.fntdata" Type="http://schemas.openxmlformats.org/officeDocument/2006/relationships/font"/><Relationship Id="rId46" Target="notesSlides/notesSlide16.xml" Type="http://schemas.openxmlformats.org/officeDocument/2006/relationships/notesSlid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jpeg>
</file>

<file path=ppt/media/image1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<Relationships xmlns="http://schemas.openxmlformats.org/package/2006/relationships"><Relationship Id="rId1" Target="../theme/theme2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1.7.2013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.xml" Type="http://schemas.openxmlformats.org/officeDocument/2006/relationships/slide"/></Relationships>
</file>

<file path=ppt/notesSlides/_rels/notesSlide10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0.xml" Type="http://schemas.openxmlformats.org/officeDocument/2006/relationships/slide"/></Relationships>
</file>

<file path=ppt/notesSlides/_rels/notesSlide11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1.xml" Type="http://schemas.openxmlformats.org/officeDocument/2006/relationships/slide"/></Relationships>
</file>

<file path=ppt/notesSlides/_rels/notesSlide1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2.xml" Type="http://schemas.openxmlformats.org/officeDocument/2006/relationships/slide"/></Relationships>
</file>

<file path=ppt/notesSlides/_rels/notesSlide1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3.xml" Type="http://schemas.openxmlformats.org/officeDocument/2006/relationships/slide"/></Relationships>
</file>

<file path=ppt/notesSlides/_rels/notesSlide1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4.xml" Type="http://schemas.openxmlformats.org/officeDocument/2006/relationships/slide"/></Relationships>
</file>

<file path=ppt/notesSlides/_rels/notesSlide1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5.xml" Type="http://schemas.openxmlformats.org/officeDocument/2006/relationships/slide"/></Relationships>
</file>

<file path=ppt/notesSlides/_rels/notesSlide1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16.xml" Type="http://schemas.openxmlformats.org/officeDocument/2006/relationships/slide"/></Relationships>
</file>

<file path=ppt/notesSlides/_rels/notesSlide2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2.xml" Type="http://schemas.openxmlformats.org/officeDocument/2006/relationships/slide"/></Relationships>
</file>

<file path=ppt/notesSlides/_rels/notesSlide3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3.xml" Type="http://schemas.openxmlformats.org/officeDocument/2006/relationships/slide"/></Relationships>
</file>

<file path=ppt/notesSlides/_rels/notesSlide4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4.xml" Type="http://schemas.openxmlformats.org/officeDocument/2006/relationships/slide"/></Relationships>
</file>

<file path=ppt/notesSlides/_rels/notesSlide5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5.xml" Type="http://schemas.openxmlformats.org/officeDocument/2006/relationships/slide"/></Relationships>
</file>

<file path=ppt/notesSlides/_rels/notesSlide6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6.xml" Type="http://schemas.openxmlformats.org/officeDocument/2006/relationships/slide"/></Relationships>
</file>

<file path=ppt/notesSlides/_rels/notesSlide7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7.xml" Type="http://schemas.openxmlformats.org/officeDocument/2006/relationships/slide"/></Relationships>
</file>

<file path=ppt/notesSlides/_rels/notesSlide8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8.xml" Type="http://schemas.openxmlformats.org/officeDocument/2006/relationships/slide"/></Relationships>
</file>

<file path=ppt/notesSlides/_rels/notesSlide9.xml.rels><?xml version="1.0" encoding="UTF-8" standalone="yes"?><Relationships xmlns="http://schemas.openxmlformats.org/package/2006/relationships"><Relationship Id="rId1" Target="../notesMasters/notesMaster1.xml" Type="http://schemas.openxmlformats.org/officeDocument/2006/relationships/notesMaster"/><Relationship Id="rId2" Target="../slides/slide9.xml" Type="http://schemas.openxmlformats.org/officeDocument/2006/relationships/slide"/></Relationships>
</file>

<file path=ppt/notesSlides/notesSlide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1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p="http://schemas.openxmlformats.org/presentationml/2006/main" xmlns:a="http://schemas.openxmlformats.org/drawingml/2006/main">
  <p:cSld>
    <p:spTree xmlns:r="http://schemas.openxmlformats.org/officeDocument/2006/relationships"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/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 id="{B7268E1E-0E44-426D-905E-8AD9B19D2182}" type="datetimeFigureOut">
              <a:rPr lang="cs-CZ" smtClean="0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/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en-US"/>
              <a:t/>
            </a:r>
            <a:endParaRPr lang="en-US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/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 id="{871B2431-D351-4C6E-A3CF-9DFAC0E3E050}" type="slidenum">
              <a:rPr lang="cs-CZ" smtClean="0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.xml" Type="http://schemas.openxmlformats.org/officeDocument/2006/relationships/notesSlide"/><Relationship Id="rId3" Target="../media/image1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0.xml" Type="http://schemas.openxmlformats.org/officeDocument/2006/relationships/notesSlide"/><Relationship Id="rId3" Target="../media/image2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1.xml" Type="http://schemas.openxmlformats.org/officeDocument/2006/relationships/notesSlide"/><Relationship Id="rId3" Target="../media/image2.jpeg" Type="http://schemas.openxmlformats.org/officeDocument/2006/relationships/image"/><Relationship Id="rId4" Target="../media/image3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2.xml" Type="http://schemas.openxmlformats.org/officeDocument/2006/relationships/notesSlide"/><Relationship Id="rId3" Target="../media/image9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3.xml" Type="http://schemas.openxmlformats.org/officeDocument/2006/relationships/notesSlide"/><Relationship Id="rId3" Target="../media/image10.jpe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4.xml" Type="http://schemas.openxmlformats.org/officeDocument/2006/relationships/notesSlide"/><Relationship Id="rId3" Target="../media/image7.jpeg" Type="http://schemas.openxmlformats.org/officeDocument/2006/relationships/image"/><Relationship Id="rId4" Target="../media/image11.jpe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5.xml" Type="http://schemas.openxmlformats.org/officeDocument/2006/relationships/notesSlide"/><Relationship Id="rId3" Target="../media/image7.jpe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16.xml" Type="http://schemas.openxmlformats.org/officeDocument/2006/relationships/notesSlide"/><Relationship Id="rId3" Target="../media/image10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2.xml" Type="http://schemas.openxmlformats.org/officeDocument/2006/relationships/notesSlide"/><Relationship Id="rId3" Target="../media/image2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3.xml" Type="http://schemas.openxmlformats.org/officeDocument/2006/relationships/notesSlide"/><Relationship Id="rId3" Target="../media/image2.jpe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4.xml" Type="http://schemas.openxmlformats.org/officeDocument/2006/relationships/notesSlide"/><Relationship Id="rId3" Target="../media/image2.jpeg" Type="http://schemas.openxmlformats.org/officeDocument/2006/relationships/image"/><Relationship Id="rId4" Target="../media/image3.jpe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5.xml" Type="http://schemas.openxmlformats.org/officeDocument/2006/relationships/notesSlide"/><Relationship Id="rId3" Target="../media/image4.jpeg" Type="http://schemas.openxmlformats.org/officeDocument/2006/relationships/image"/><Relationship Id="rId4" Target="../media/image5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6.xml" Type="http://schemas.openxmlformats.org/officeDocument/2006/relationships/notesSlide"/><Relationship Id="rId3" Target="../media/image4.jpe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7.xml" Type="http://schemas.openxmlformats.org/officeDocument/2006/relationships/notesSlide"/><Relationship Id="rId3" Target="../media/image2.jpeg" Type="http://schemas.openxmlformats.org/officeDocument/2006/relationships/image"/><Relationship Id="rId4" Target="../media/image6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8.xml" Type="http://schemas.openxmlformats.org/officeDocument/2006/relationships/notesSlide"/><Relationship Id="rId3" Target="../media/image7.jpe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notesSlides/notesSlide9.xml" Type="http://schemas.openxmlformats.org/officeDocument/2006/relationships/notesSlide"/><Relationship Id="rId3" Target="../media/image8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2282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25400"/>
            <a:ext cx="18288006" cy="10287004"/>
          </a:xfrm>
          <a:custGeom>
            <a:avLst/>
            <a:gdLst/>
            <a:ahLst/>
            <a:cxnLst/>
            <a:rect r="r" b="b" t="t" l="l"/>
            <a:pathLst>
              <a:path h="10287004" w="18288006">
                <a:moveTo>
                  <a:pt x="0" y="0"/>
                </a:moveTo>
                <a:lnTo>
                  <a:pt x="18288006" y="0"/>
                </a:lnTo>
                <a:lnTo>
                  <a:pt x="18288006" y="10287004"/>
                </a:lnTo>
                <a:lnTo>
                  <a:pt x="0" y="1028700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1979" t="-2099" r="22678" b="-3868"/>
            </a:stretch>
          </a:blipFill>
        </p:spPr>
      </p:sp>
      <p:grpSp>
        <p:nvGrpSpPr>
          <p:cNvPr name="Group 3" id="3"/>
          <p:cNvGrpSpPr/>
          <p:nvPr/>
        </p:nvGrpSpPr>
        <p:grpSpPr>
          <a:xfrm rot="5400000">
            <a:off x="6333300" y="-1656000"/>
            <a:ext cx="10310400" cy="13599000"/>
            <a:chOff x="0" y="0"/>
            <a:chExt cx="13747200" cy="18132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3747242" cy="18132044"/>
            </a:xfrm>
            <a:custGeom>
              <a:avLst/>
              <a:gdLst/>
              <a:ahLst/>
              <a:cxnLst/>
              <a:rect r="r" b="b" t="t" l="l"/>
              <a:pathLst>
                <a:path h="18132044" w="13747242">
                  <a:moveTo>
                    <a:pt x="0" y="0"/>
                  </a:moveTo>
                  <a:lnTo>
                    <a:pt x="13747242" y="0"/>
                  </a:lnTo>
                  <a:lnTo>
                    <a:pt x="13747242" y="18132044"/>
                  </a:lnTo>
                  <a:lnTo>
                    <a:pt x="0" y="18132044"/>
                  </a:lnTo>
                  <a:close/>
                </a:path>
              </a:pathLst>
            </a:custGeom>
            <a:gradFill rotWithShape="true">
              <a:gsLst>
                <a:gs pos="0">
                  <a:srgbClr val="322825">
                    <a:alpha val="100000"/>
                  </a:srgbClr>
                </a:gs>
                <a:gs pos="66000">
                  <a:srgbClr val="322825">
                    <a:alpha val="100000"/>
                  </a:srgbClr>
                </a:gs>
                <a:gs pos="100000">
                  <a:srgbClr val="322825">
                    <a:alpha val="0"/>
                  </a:srgbClr>
                </a:gs>
              </a:gsLst>
              <a:lin ang="12"/>
            </a:gradFill>
          </p:spPr>
        </p:sp>
      </p:grpSp>
      <p:sp>
        <p:nvSpPr>
          <p:cNvPr name="TextBox 5" id="5"/>
          <p:cNvSpPr txBox="true"/>
          <p:nvPr/>
        </p:nvSpPr>
        <p:spPr>
          <a:xfrm rot="0">
            <a:off x="6178936" y="2880101"/>
            <a:ext cx="10619128" cy="16341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2169"/>
              </a:lnSpc>
            </a:pPr>
            <a:r>
              <a:rPr lang="en-US" sz="12676">
                <a:solidFill>
                  <a:srgbClr val="FFFFFF"/>
                </a:solidFill>
                <a:latin typeface="Alfa Slab One"/>
                <a:ea typeface="Alfa Slab One"/>
                <a:cs typeface="Alfa Slab One"/>
                <a:sym typeface="Alfa Slab One"/>
              </a:rPr>
              <a:t>Restaurante 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993464" y="4657128"/>
            <a:ext cx="8686950" cy="15952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43"/>
              </a:lnSpc>
            </a:pPr>
            <a:r>
              <a:rPr lang="en-US" sz="6399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(Sabor da Vovó)</a:t>
            </a:r>
            <a:r>
              <a:rPr lang="en-US" b="true" sz="6399">
                <a:solidFill>
                  <a:srgbClr val="FFFFFF"/>
                </a:solidFill>
                <a:latin typeface="Cabin Bold"/>
                <a:ea typeface="Cabin Bold"/>
                <a:cs typeface="Cabin Bold"/>
                <a:sym typeface="Cabin Bold"/>
              </a:rPr>
              <a:t> </a:t>
            </a:r>
          </a:p>
          <a:p>
            <a:pPr algn="ctr">
              <a:lnSpc>
                <a:spcPts val="6144"/>
              </a:lnSpc>
            </a:pPr>
            <a:r>
              <a:rPr lang="en-US" sz="6400">
                <a:solidFill>
                  <a:srgbClr val="EDB572"/>
                </a:solidFill>
                <a:latin typeface="Moontime"/>
                <a:ea typeface="Moontime"/>
                <a:cs typeface="Moontime"/>
                <a:sym typeface="Moontime"/>
              </a:rPr>
              <a:t>Plano de negócio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2282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-34800" y="0"/>
            <a:ext cx="18322800" cy="10287004"/>
          </a:xfrm>
          <a:custGeom>
            <a:avLst/>
            <a:gdLst/>
            <a:ahLst/>
            <a:cxnLst/>
            <a:rect r="r" b="b" t="t" l="l"/>
            <a:pathLst>
              <a:path h="10287004" w="18322800">
                <a:moveTo>
                  <a:pt x="0" y="0"/>
                </a:moveTo>
                <a:lnTo>
                  <a:pt x="18322800" y="0"/>
                </a:lnTo>
                <a:lnTo>
                  <a:pt x="18322800" y="10287004"/>
                </a:lnTo>
                <a:lnTo>
                  <a:pt x="0" y="1028700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0000"/>
            </a:blip>
            <a:stretch>
              <a:fillRect l="0" t="-10739" r="0" b="-8149"/>
            </a:stretch>
          </a:blipFill>
        </p:spPr>
      </p:sp>
      <p:grpSp>
        <p:nvGrpSpPr>
          <p:cNvPr name="Group 3" id="3"/>
          <p:cNvGrpSpPr/>
          <p:nvPr/>
        </p:nvGrpSpPr>
        <p:grpSpPr>
          <a:xfrm rot="5400000">
            <a:off x="962937" y="-979989"/>
            <a:ext cx="10310400" cy="12270378"/>
            <a:chOff x="0" y="0"/>
            <a:chExt cx="13747200" cy="1636050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3747242" cy="16360521"/>
            </a:xfrm>
            <a:custGeom>
              <a:avLst/>
              <a:gdLst/>
              <a:ahLst/>
              <a:cxnLst/>
              <a:rect r="r" b="b" t="t" l="l"/>
              <a:pathLst>
                <a:path h="16360521" w="13747242">
                  <a:moveTo>
                    <a:pt x="0" y="0"/>
                  </a:moveTo>
                  <a:lnTo>
                    <a:pt x="13747242" y="0"/>
                  </a:lnTo>
                  <a:lnTo>
                    <a:pt x="13747242" y="16360521"/>
                  </a:lnTo>
                  <a:lnTo>
                    <a:pt x="0" y="16360521"/>
                  </a:lnTo>
                  <a:close/>
                </a:path>
              </a:pathLst>
            </a:custGeom>
            <a:gradFill rotWithShape="true">
              <a:gsLst>
                <a:gs pos="0">
                  <a:srgbClr val="322825">
                    <a:alpha val="100000"/>
                  </a:srgbClr>
                </a:gs>
                <a:gs pos="66000">
                  <a:srgbClr val="322825">
                    <a:alpha val="100000"/>
                  </a:srgbClr>
                </a:gs>
                <a:gs pos="100000">
                  <a:srgbClr val="322825">
                    <a:alpha val="0"/>
                  </a:srgbClr>
                </a:gs>
              </a:gsLst>
              <a:lin ang="12"/>
            </a:gradFill>
          </p:spPr>
        </p:sp>
      </p:grpSp>
      <p:grpSp>
        <p:nvGrpSpPr>
          <p:cNvPr name="Group 5" id="5"/>
          <p:cNvGrpSpPr/>
          <p:nvPr/>
        </p:nvGrpSpPr>
        <p:grpSpPr>
          <a:xfrm rot="-5400000">
            <a:off x="6979879" y="-979989"/>
            <a:ext cx="10310400" cy="12270378"/>
            <a:chOff x="0" y="0"/>
            <a:chExt cx="13747200" cy="1636050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3747242" cy="16360521"/>
            </a:xfrm>
            <a:custGeom>
              <a:avLst/>
              <a:gdLst/>
              <a:ahLst/>
              <a:cxnLst/>
              <a:rect r="r" b="b" t="t" l="l"/>
              <a:pathLst>
                <a:path h="16360521" w="13747242">
                  <a:moveTo>
                    <a:pt x="13747242" y="0"/>
                  </a:moveTo>
                  <a:lnTo>
                    <a:pt x="0" y="0"/>
                  </a:lnTo>
                  <a:lnTo>
                    <a:pt x="0" y="16360521"/>
                  </a:lnTo>
                  <a:lnTo>
                    <a:pt x="13747242" y="16360521"/>
                  </a:lnTo>
                  <a:close/>
                </a:path>
              </a:pathLst>
            </a:custGeom>
            <a:gradFill rotWithShape="true">
              <a:gsLst>
                <a:gs pos="0">
                  <a:srgbClr val="322825">
                    <a:alpha val="100000"/>
                  </a:srgbClr>
                </a:gs>
                <a:gs pos="66000">
                  <a:srgbClr val="322825">
                    <a:alpha val="100000"/>
                  </a:srgbClr>
                </a:gs>
                <a:gs pos="100000">
                  <a:srgbClr val="322825">
                    <a:alpha val="0"/>
                  </a:srgbClr>
                </a:gs>
              </a:gsLst>
              <a:lin ang="10800012"/>
            </a:gradFill>
          </p:spPr>
        </p:sp>
      </p:grpSp>
      <p:sp>
        <p:nvSpPr>
          <p:cNvPr name="TextBox 7" id="7"/>
          <p:cNvSpPr txBox="true"/>
          <p:nvPr/>
        </p:nvSpPr>
        <p:spPr>
          <a:xfrm rot="0">
            <a:off x="2490650" y="1128615"/>
            <a:ext cx="13988050" cy="9713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17"/>
              </a:lnSpc>
            </a:pPr>
            <a:r>
              <a:rPr lang="en-US" sz="6431">
                <a:solidFill>
                  <a:srgbClr val="FFFFFF"/>
                </a:solidFill>
                <a:latin typeface="Alfa Slab One"/>
                <a:ea typeface="Alfa Slab One"/>
                <a:cs typeface="Alfa Slab One"/>
                <a:sym typeface="Alfa Slab One"/>
              </a:rPr>
              <a:t>Metodologia utilizada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122705" y="2352035"/>
            <a:ext cx="5857586" cy="904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99"/>
              </a:lnSpc>
            </a:pPr>
            <a:r>
              <a:rPr lang="en-US" sz="5999">
                <a:solidFill>
                  <a:srgbClr val="EDB572"/>
                </a:solidFill>
                <a:latin typeface="Moontime"/>
                <a:ea typeface="Moontime"/>
                <a:cs typeface="Moontime"/>
                <a:sym typeface="Moontime"/>
              </a:rPr>
              <a:t>Ág</a:t>
            </a:r>
            <a:r>
              <a:rPr lang="en-US" sz="5999">
                <a:solidFill>
                  <a:srgbClr val="EDB572"/>
                </a:solidFill>
                <a:latin typeface="Moontime"/>
                <a:ea typeface="Moontime"/>
                <a:cs typeface="Moontime"/>
                <a:sym typeface="Moontime"/>
              </a:rPr>
              <a:t>il (Scrum simplificado):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714883" y="2659873"/>
            <a:ext cx="14396421" cy="32575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9"/>
              </a:lnSpc>
            </a:pPr>
          </a:p>
          <a:p>
            <a:pPr algn="l">
              <a:lnSpc>
                <a:spcPts val="2879"/>
              </a:lnSpc>
            </a:pPr>
          </a:p>
          <a:p>
            <a:pPr algn="l" marL="518160" indent="-259080" lvl="1">
              <a:lnSpc>
                <a:spcPts val="2879"/>
              </a:lnSpc>
              <a:buFont typeface="Arial"/>
              <a:buChar char="•"/>
            </a:pPr>
            <a:r>
              <a:rPr lang="en-US" b="true" sz="2400">
                <a:solidFill>
                  <a:srgbClr val="FFFFFF"/>
                </a:solidFill>
                <a:latin typeface="Cabin Bold"/>
                <a:ea typeface="Cabin Bold"/>
                <a:cs typeface="Cabin Bold"/>
                <a:sym typeface="Cabin Bold"/>
              </a:rPr>
              <a:t>Acertos:</a:t>
            </a: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 Reuniões diárias, entregas parciais, adaptação conforme feedback.</a:t>
            </a:r>
          </a:p>
          <a:p>
            <a:pPr algn="l">
              <a:lnSpc>
                <a:spcPts val="2879"/>
              </a:lnSpc>
            </a:pPr>
          </a:p>
          <a:p>
            <a:pPr algn="l" marL="518160" indent="-259080" lvl="1">
              <a:lnSpc>
                <a:spcPts val="2879"/>
              </a:lnSpc>
              <a:buFont typeface="Arial"/>
              <a:buChar char="•"/>
            </a:pPr>
            <a:r>
              <a:rPr lang="en-US" b="true" sz="2400">
                <a:solidFill>
                  <a:srgbClr val="FFFFFF"/>
                </a:solidFill>
                <a:latin typeface="Cabin Bold"/>
                <a:ea typeface="Cabin Bold"/>
                <a:cs typeface="Cabin Bold"/>
                <a:sym typeface="Cabin Bold"/>
              </a:rPr>
              <a:t>Limitações:</a:t>
            </a: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 Não houve tempo suficiente para prototipação testada com usuários finais antes da entrega.</a:t>
            </a:r>
          </a:p>
          <a:p>
            <a:pPr algn="l">
              <a:lnSpc>
                <a:spcPts val="2879"/>
              </a:lnSpc>
            </a:pPr>
          </a:p>
          <a:p>
            <a:pPr algn="l" marL="518160" indent="-259080" lvl="1">
              <a:lnSpc>
                <a:spcPts val="2879"/>
              </a:lnSpc>
              <a:buFont typeface="Arial"/>
              <a:buChar char="•"/>
            </a:pPr>
            <a:r>
              <a:rPr lang="en-US" b="true" sz="2400">
                <a:solidFill>
                  <a:srgbClr val="FFFFFF"/>
                </a:solidFill>
                <a:latin typeface="Cabin Bold"/>
                <a:ea typeface="Cabin Bold"/>
                <a:cs typeface="Cabin Bold"/>
                <a:sym typeface="Cabin Bold"/>
              </a:rPr>
              <a:t>Sugestão:</a:t>
            </a: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 Adoção de um ciclo de Design Thinking na fase inicial (imersão, ideação e prototipação com teste de usabilidade) para evitar retrabalhos.</a:t>
            </a:r>
          </a:p>
          <a:p>
            <a:pPr algn="l">
              <a:lnSpc>
                <a:spcPts val="2879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2122705" y="5917423"/>
            <a:ext cx="5857586" cy="904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199"/>
              </a:lnSpc>
            </a:pPr>
            <a:r>
              <a:rPr lang="en-US" sz="5999">
                <a:solidFill>
                  <a:srgbClr val="EDB572"/>
                </a:solidFill>
                <a:latin typeface="Moontime"/>
                <a:ea typeface="Moontime"/>
                <a:cs typeface="Moontime"/>
                <a:sym typeface="Moontime"/>
              </a:rPr>
              <a:t>2. Tecnolog</a:t>
            </a:r>
            <a:r>
              <a:rPr lang="en-US" sz="5999">
                <a:solidFill>
                  <a:srgbClr val="EDB572"/>
                </a:solidFill>
                <a:latin typeface="Moontime"/>
                <a:ea typeface="Moontime"/>
                <a:cs typeface="Moontime"/>
                <a:sym typeface="Moontime"/>
              </a:rPr>
              <a:t>ia e Arquitetura: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557846" y="6822298"/>
            <a:ext cx="14396421" cy="289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9"/>
              </a:lnSpc>
            </a:pPr>
          </a:p>
          <a:p>
            <a:pPr algn="l" marL="518160" indent="-259080" lvl="1">
              <a:lnSpc>
                <a:spcPts val="2879"/>
              </a:lnSpc>
              <a:buFont typeface="Arial"/>
              <a:buChar char="•"/>
            </a:pPr>
            <a:r>
              <a:rPr lang="en-US" b="true" sz="2400">
                <a:solidFill>
                  <a:srgbClr val="FFFFFF"/>
                </a:solidFill>
                <a:latin typeface="Cabin Bold"/>
                <a:ea typeface="Cabin Bold"/>
                <a:cs typeface="Cabin Bold"/>
                <a:sym typeface="Cabin Bold"/>
              </a:rPr>
              <a:t>Frontend: </a:t>
            </a: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Web responsivo (HTML/CSS/JS). Adequado.</a:t>
            </a:r>
          </a:p>
          <a:p>
            <a:pPr algn="l">
              <a:lnSpc>
                <a:spcPts val="2879"/>
              </a:lnSpc>
            </a:pPr>
          </a:p>
          <a:p>
            <a:pPr algn="l" marL="518160" indent="-259080" lvl="1">
              <a:lnSpc>
                <a:spcPts val="2879"/>
              </a:lnSpc>
              <a:buFont typeface="Arial"/>
              <a:buChar char="•"/>
            </a:pPr>
            <a:r>
              <a:rPr lang="en-US" b="true" sz="2400">
                <a:solidFill>
                  <a:srgbClr val="FFFFFF"/>
                </a:solidFill>
                <a:latin typeface="Cabin Bold"/>
                <a:ea typeface="Cabin Bold"/>
                <a:cs typeface="Cabin Bold"/>
                <a:sym typeface="Cabin Bold"/>
              </a:rPr>
              <a:t>Backend: </a:t>
            </a: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Básico, centrado em dados estáticos. Inicialmente suficiente.</a:t>
            </a:r>
          </a:p>
          <a:p>
            <a:pPr algn="l">
              <a:lnSpc>
                <a:spcPts val="2879"/>
              </a:lnSpc>
            </a:pPr>
          </a:p>
          <a:p>
            <a:pPr algn="l" marL="518160" indent="-259080" lvl="1">
              <a:lnSpc>
                <a:spcPts val="2879"/>
              </a:lnSpc>
              <a:buFont typeface="Arial"/>
              <a:buChar char="•"/>
            </a:pPr>
            <a:r>
              <a:rPr lang="en-US" b="true" sz="2400">
                <a:solidFill>
                  <a:srgbClr val="FFFFFF"/>
                </a:solidFill>
                <a:latin typeface="Cabin Bold"/>
                <a:ea typeface="Cabin Bold"/>
                <a:cs typeface="Cabin Bold"/>
                <a:sym typeface="Cabin Bold"/>
              </a:rPr>
              <a:t>CMS: </a:t>
            </a: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Simples e funcional, mas com limitações para lógica de promoções ou personalizações dinâmicas.</a:t>
            </a:r>
          </a:p>
          <a:p>
            <a:pPr algn="l">
              <a:lnSpc>
                <a:spcPts val="2879"/>
              </a:lnSpc>
            </a:pPr>
          </a:p>
          <a:p>
            <a:pPr algn="l" marL="518160" indent="-259080" lvl="1">
              <a:lnSpc>
                <a:spcPts val="2879"/>
              </a:lnSpc>
              <a:buFont typeface="Arial"/>
              <a:buChar char="•"/>
            </a:pPr>
            <a:r>
              <a:rPr lang="en-US" b="true" sz="2400">
                <a:solidFill>
                  <a:srgbClr val="FFFFFF"/>
                </a:solidFill>
                <a:latin typeface="Cabin Bold"/>
                <a:ea typeface="Cabin Bold"/>
                <a:cs typeface="Cabin Bold"/>
                <a:sym typeface="Cabin Bold"/>
              </a:rPr>
              <a:t>Ausência de API para integração com sistemas externos:</a:t>
            </a: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 Compromete a automação e expansão.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12327" y="1004457"/>
            <a:ext cx="7091735" cy="1095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716"/>
              </a:lnSpc>
            </a:pPr>
            <a:r>
              <a:rPr lang="en-US" sz="7264">
                <a:solidFill>
                  <a:srgbClr val="EDB572"/>
                </a:solidFill>
                <a:latin typeface="Moontime"/>
                <a:ea typeface="Moontime"/>
                <a:cs typeface="Moontime"/>
                <a:sym typeface="Moontime"/>
              </a:rPr>
              <a:t>1.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2282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4800" y="0"/>
            <a:ext cx="18322800" cy="10287004"/>
          </a:xfrm>
          <a:custGeom>
            <a:avLst/>
            <a:gdLst/>
            <a:ahLst/>
            <a:cxnLst/>
            <a:rect r="r" b="b" t="t" l="l"/>
            <a:pathLst>
              <a:path h="10287004" w="18322800">
                <a:moveTo>
                  <a:pt x="0" y="0"/>
                </a:moveTo>
                <a:lnTo>
                  <a:pt x="18322800" y="0"/>
                </a:lnTo>
                <a:lnTo>
                  <a:pt x="18322800" y="10287004"/>
                </a:lnTo>
                <a:lnTo>
                  <a:pt x="0" y="1028700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0000"/>
            </a:blip>
            <a:stretch>
              <a:fillRect l="0" t="-10739" r="0" b="-8149"/>
            </a:stretch>
          </a:blipFill>
        </p:spPr>
      </p:sp>
      <p:grpSp>
        <p:nvGrpSpPr>
          <p:cNvPr name="Group 3" id="3"/>
          <p:cNvGrpSpPr/>
          <p:nvPr/>
        </p:nvGrpSpPr>
        <p:grpSpPr>
          <a:xfrm rot="5400000">
            <a:off x="962937" y="-979989"/>
            <a:ext cx="10310400" cy="12270378"/>
            <a:chOff x="0" y="0"/>
            <a:chExt cx="13747200" cy="1636050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3747242" cy="16360521"/>
            </a:xfrm>
            <a:custGeom>
              <a:avLst/>
              <a:gdLst/>
              <a:ahLst/>
              <a:cxnLst/>
              <a:rect r="r" b="b" t="t" l="l"/>
              <a:pathLst>
                <a:path h="16360521" w="13747242">
                  <a:moveTo>
                    <a:pt x="0" y="0"/>
                  </a:moveTo>
                  <a:lnTo>
                    <a:pt x="13747242" y="0"/>
                  </a:lnTo>
                  <a:lnTo>
                    <a:pt x="13747242" y="16360521"/>
                  </a:lnTo>
                  <a:lnTo>
                    <a:pt x="0" y="16360521"/>
                  </a:lnTo>
                  <a:close/>
                </a:path>
              </a:pathLst>
            </a:custGeom>
            <a:gradFill rotWithShape="true">
              <a:gsLst>
                <a:gs pos="0">
                  <a:srgbClr val="322825">
                    <a:alpha val="100000"/>
                  </a:srgbClr>
                </a:gs>
                <a:gs pos="66000">
                  <a:srgbClr val="322825">
                    <a:alpha val="100000"/>
                  </a:srgbClr>
                </a:gs>
                <a:gs pos="100000">
                  <a:srgbClr val="322825">
                    <a:alpha val="0"/>
                  </a:srgbClr>
                </a:gs>
              </a:gsLst>
              <a:lin ang="12"/>
            </a:gradFill>
          </p:spPr>
        </p:sp>
      </p:grpSp>
      <p:grpSp>
        <p:nvGrpSpPr>
          <p:cNvPr name="Group 5" id="5"/>
          <p:cNvGrpSpPr/>
          <p:nvPr/>
        </p:nvGrpSpPr>
        <p:grpSpPr>
          <a:xfrm rot="-5400000">
            <a:off x="6979879" y="-979989"/>
            <a:ext cx="10310400" cy="12270378"/>
            <a:chOff x="0" y="0"/>
            <a:chExt cx="13747200" cy="1636050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3747242" cy="16360521"/>
            </a:xfrm>
            <a:custGeom>
              <a:avLst/>
              <a:gdLst/>
              <a:ahLst/>
              <a:cxnLst/>
              <a:rect r="r" b="b" t="t" l="l"/>
              <a:pathLst>
                <a:path h="16360521" w="13747242">
                  <a:moveTo>
                    <a:pt x="13747242" y="0"/>
                  </a:moveTo>
                  <a:lnTo>
                    <a:pt x="0" y="0"/>
                  </a:lnTo>
                  <a:lnTo>
                    <a:pt x="0" y="16360521"/>
                  </a:lnTo>
                  <a:lnTo>
                    <a:pt x="13747242" y="16360521"/>
                  </a:lnTo>
                  <a:close/>
                </a:path>
              </a:pathLst>
            </a:custGeom>
            <a:gradFill rotWithShape="true">
              <a:gsLst>
                <a:gs pos="0">
                  <a:srgbClr val="322825">
                    <a:alpha val="100000"/>
                  </a:srgbClr>
                </a:gs>
                <a:gs pos="66000">
                  <a:srgbClr val="322825">
                    <a:alpha val="100000"/>
                  </a:srgbClr>
                </a:gs>
                <a:gs pos="100000">
                  <a:srgbClr val="322825">
                    <a:alpha val="0"/>
                  </a:srgbClr>
                </a:gs>
              </a:gsLst>
              <a:lin ang="10800012"/>
            </a:gradFill>
          </p:spPr>
        </p:sp>
      </p:grpSp>
      <p:sp>
        <p:nvSpPr>
          <p:cNvPr name="Freeform 7" id="7"/>
          <p:cNvSpPr/>
          <p:nvPr/>
        </p:nvSpPr>
        <p:spPr>
          <a:xfrm flipH="true" flipV="false" rot="0">
            <a:off x="0" y="-25400"/>
            <a:ext cx="18288006" cy="10287004"/>
          </a:xfrm>
          <a:custGeom>
            <a:avLst/>
            <a:gdLst/>
            <a:ahLst/>
            <a:cxnLst/>
            <a:rect r="r" b="b" t="t" l="l"/>
            <a:pathLst>
              <a:path h="10287004" w="18288006">
                <a:moveTo>
                  <a:pt x="18288006" y="0"/>
                </a:moveTo>
                <a:lnTo>
                  <a:pt x="0" y="0"/>
                </a:lnTo>
                <a:lnTo>
                  <a:pt x="0" y="10287004"/>
                </a:lnTo>
                <a:lnTo>
                  <a:pt x="18288006" y="10287004"/>
                </a:lnTo>
                <a:lnTo>
                  <a:pt x="18288006" y="0"/>
                </a:lnTo>
                <a:close/>
              </a:path>
            </a:pathLst>
          </a:custGeom>
          <a:blipFill>
            <a:blip r:embed="rId4"/>
            <a:stretch>
              <a:fillRect l="-29049" t="-9329" r="29049" b="-9333"/>
            </a:stretch>
          </a:blipFill>
        </p:spPr>
      </p:sp>
      <p:grpSp>
        <p:nvGrpSpPr>
          <p:cNvPr name="Group 8" id="8"/>
          <p:cNvGrpSpPr/>
          <p:nvPr/>
        </p:nvGrpSpPr>
        <p:grpSpPr>
          <a:xfrm rot="-5400000">
            <a:off x="1547100" y="-1547100"/>
            <a:ext cx="10310400" cy="13404600"/>
            <a:chOff x="0" y="0"/>
            <a:chExt cx="13747200" cy="1787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3747242" cy="17872838"/>
            </a:xfrm>
            <a:custGeom>
              <a:avLst/>
              <a:gdLst/>
              <a:ahLst/>
              <a:cxnLst/>
              <a:rect r="r" b="b" t="t" l="l"/>
              <a:pathLst>
                <a:path h="17872838" w="13747242">
                  <a:moveTo>
                    <a:pt x="13747242" y="0"/>
                  </a:moveTo>
                  <a:lnTo>
                    <a:pt x="0" y="0"/>
                  </a:lnTo>
                  <a:lnTo>
                    <a:pt x="0" y="17872838"/>
                  </a:lnTo>
                  <a:lnTo>
                    <a:pt x="13747242" y="17872838"/>
                  </a:lnTo>
                  <a:close/>
                </a:path>
              </a:pathLst>
            </a:custGeom>
            <a:gradFill rotWithShape="true">
              <a:gsLst>
                <a:gs pos="0">
                  <a:srgbClr val="322825">
                    <a:alpha val="100000"/>
                  </a:srgbClr>
                </a:gs>
                <a:gs pos="66000">
                  <a:srgbClr val="322825">
                    <a:alpha val="100000"/>
                  </a:srgbClr>
                </a:gs>
                <a:gs pos="100000">
                  <a:srgbClr val="322825">
                    <a:alpha val="0"/>
                  </a:srgbClr>
                </a:gs>
              </a:gsLst>
              <a:lin ang="10800012"/>
            </a:gra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485704" y="2812104"/>
            <a:ext cx="12249495" cy="23059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198"/>
              </a:lnSpc>
            </a:pPr>
            <a:r>
              <a:rPr lang="en-US" sz="7665">
                <a:solidFill>
                  <a:srgbClr val="FFFFFF"/>
                </a:solidFill>
                <a:latin typeface="Alfa Slab One"/>
                <a:ea typeface="Alfa Slab One"/>
                <a:cs typeface="Alfa Slab One"/>
                <a:sym typeface="Alfa Slab One"/>
              </a:rPr>
              <a:t>Propostas de Melhoria (Visão Geral)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2282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-10800000">
            <a:off x="0" y="0"/>
            <a:ext cx="18288006" cy="10287004"/>
          </a:xfrm>
          <a:custGeom>
            <a:avLst/>
            <a:gdLst/>
            <a:ahLst/>
            <a:cxnLst/>
            <a:rect r="r" b="b" t="t" l="l"/>
            <a:pathLst>
              <a:path h="10287004" w="18288006">
                <a:moveTo>
                  <a:pt x="18288006" y="0"/>
                </a:moveTo>
                <a:lnTo>
                  <a:pt x="0" y="0"/>
                </a:lnTo>
                <a:lnTo>
                  <a:pt x="0" y="10287004"/>
                </a:lnTo>
                <a:lnTo>
                  <a:pt x="18288006" y="10287004"/>
                </a:lnTo>
                <a:lnTo>
                  <a:pt x="18288006" y="0"/>
                </a:lnTo>
                <a:close/>
              </a:path>
            </a:pathLst>
          </a:custGeom>
          <a:blipFill>
            <a:blip r:embed="rId3">
              <a:alphaModFix amt="30000"/>
            </a:blip>
            <a:stretch>
              <a:fillRect l="0" t="-9329" r="0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5400000">
            <a:off x="980337" y="-979989"/>
            <a:ext cx="10310400" cy="12270378"/>
            <a:chOff x="0" y="0"/>
            <a:chExt cx="13747200" cy="1636050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3747242" cy="16360521"/>
            </a:xfrm>
            <a:custGeom>
              <a:avLst/>
              <a:gdLst/>
              <a:ahLst/>
              <a:cxnLst/>
              <a:rect r="r" b="b" t="t" l="l"/>
              <a:pathLst>
                <a:path h="16360521" w="13747242">
                  <a:moveTo>
                    <a:pt x="13747242" y="0"/>
                  </a:moveTo>
                  <a:lnTo>
                    <a:pt x="0" y="0"/>
                  </a:lnTo>
                  <a:lnTo>
                    <a:pt x="0" y="16360521"/>
                  </a:lnTo>
                  <a:lnTo>
                    <a:pt x="13747242" y="16360521"/>
                  </a:lnTo>
                  <a:close/>
                </a:path>
              </a:pathLst>
            </a:custGeom>
            <a:gradFill rotWithShape="true">
              <a:gsLst>
                <a:gs pos="0">
                  <a:srgbClr val="322825">
                    <a:alpha val="100000"/>
                  </a:srgbClr>
                </a:gs>
                <a:gs pos="66000">
                  <a:srgbClr val="322825">
                    <a:alpha val="100000"/>
                  </a:srgbClr>
                </a:gs>
                <a:gs pos="100000">
                  <a:srgbClr val="322825">
                    <a:alpha val="0"/>
                  </a:srgbClr>
                </a:gs>
              </a:gsLst>
              <a:lin ang="12"/>
            </a:gradFill>
          </p:spPr>
        </p:sp>
      </p:grpSp>
      <p:grpSp>
        <p:nvGrpSpPr>
          <p:cNvPr name="Group 5" id="5"/>
          <p:cNvGrpSpPr/>
          <p:nvPr/>
        </p:nvGrpSpPr>
        <p:grpSpPr>
          <a:xfrm rot="-5400000">
            <a:off x="6997279" y="-979989"/>
            <a:ext cx="10310400" cy="12270378"/>
            <a:chOff x="0" y="0"/>
            <a:chExt cx="13747200" cy="1636050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3747242" cy="16360521"/>
            </a:xfrm>
            <a:custGeom>
              <a:avLst/>
              <a:gdLst/>
              <a:ahLst/>
              <a:cxnLst/>
              <a:rect r="r" b="b" t="t" l="l"/>
              <a:pathLst>
                <a:path h="16360521" w="13747242">
                  <a:moveTo>
                    <a:pt x="0" y="0"/>
                  </a:moveTo>
                  <a:lnTo>
                    <a:pt x="13747242" y="0"/>
                  </a:lnTo>
                  <a:lnTo>
                    <a:pt x="13747242" y="16360521"/>
                  </a:lnTo>
                  <a:lnTo>
                    <a:pt x="0" y="16360521"/>
                  </a:lnTo>
                  <a:close/>
                </a:path>
              </a:pathLst>
            </a:custGeom>
            <a:gradFill rotWithShape="true">
              <a:gsLst>
                <a:gs pos="0">
                  <a:srgbClr val="322825">
                    <a:alpha val="100000"/>
                  </a:srgbClr>
                </a:gs>
                <a:gs pos="66000">
                  <a:srgbClr val="322825">
                    <a:alpha val="100000"/>
                  </a:srgbClr>
                </a:gs>
                <a:gs pos="100000">
                  <a:srgbClr val="322825">
                    <a:alpha val="0"/>
                  </a:srgbClr>
                </a:gs>
              </a:gsLst>
              <a:lin ang="10800012"/>
            </a:gradFill>
          </p:spPr>
        </p:sp>
      </p:grpSp>
      <p:sp>
        <p:nvSpPr>
          <p:cNvPr name="TextBox 7" id="7"/>
          <p:cNvSpPr txBox="true"/>
          <p:nvPr/>
        </p:nvSpPr>
        <p:spPr>
          <a:xfrm rot="0">
            <a:off x="177087" y="2754351"/>
            <a:ext cx="4698750" cy="98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99"/>
              </a:lnSpc>
            </a:pPr>
            <a:r>
              <a:rPr lang="en-US" sz="6499">
                <a:solidFill>
                  <a:srgbClr val="EDB572"/>
                </a:solidFill>
                <a:latin typeface="Moontime"/>
                <a:ea typeface="Moontime"/>
                <a:cs typeface="Moontime"/>
                <a:sym typeface="Moontime"/>
              </a:rPr>
              <a:t>Solução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3735426"/>
            <a:ext cx="16669738" cy="1085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2879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Desenvolvimento de um módulo de pedidos integrado, com painel na cozinha que exiba os pedidos em tempo real.</a:t>
            </a:r>
          </a:p>
          <a:p>
            <a:pPr algn="l">
              <a:lnSpc>
                <a:spcPts val="2879"/>
              </a:lnSpc>
            </a:pPr>
          </a:p>
          <a:p>
            <a:pPr algn="l" marL="518160" indent="-259080" lvl="1">
              <a:lnSpc>
                <a:spcPts val="2879"/>
              </a:lnSpc>
              <a:buFont typeface="Arial"/>
              <a:buChar char="•"/>
            </a:pPr>
            <a:r>
              <a:rPr lang="en-US" b="true" sz="2400">
                <a:solidFill>
                  <a:srgbClr val="FFFFFF"/>
                </a:solidFill>
                <a:latin typeface="Cabin Bold"/>
                <a:ea typeface="Cabin Bold"/>
                <a:cs typeface="Cabin Bold"/>
                <a:sym typeface="Cabin Bold"/>
              </a:rPr>
              <a:t>Tecnologia sugerida:</a:t>
            </a: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 API RESTful conectando o front-end do cliente ao back-end + dashboard da cozinha em React ou Vue.js.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526462" y="705928"/>
            <a:ext cx="14015805" cy="2038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40"/>
              </a:lnSpc>
            </a:pPr>
            <a:r>
              <a:rPr lang="en-US" sz="6700">
                <a:solidFill>
                  <a:srgbClr val="FFFFFF"/>
                </a:solidFill>
                <a:latin typeface="Alfa Slab One"/>
                <a:ea typeface="Alfa Slab One"/>
                <a:cs typeface="Alfa Slab One"/>
                <a:sym typeface="Alfa Slab One"/>
              </a:rPr>
              <a:t>P</a:t>
            </a:r>
            <a:r>
              <a:rPr lang="en-US" sz="6700">
                <a:solidFill>
                  <a:srgbClr val="FFFFFF"/>
                </a:solidFill>
                <a:latin typeface="Alfa Slab One"/>
                <a:ea typeface="Alfa Slab One"/>
                <a:cs typeface="Alfa Slab One"/>
                <a:sym typeface="Alfa Slab One"/>
              </a:rPr>
              <a:t>ropostas de Melhorias / Soluções Alternativas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436787" y="5155200"/>
            <a:ext cx="4698750" cy="98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99"/>
              </a:lnSpc>
            </a:pPr>
            <a:r>
              <a:rPr lang="en-US" sz="6499">
                <a:solidFill>
                  <a:srgbClr val="EDB572"/>
                </a:solidFill>
                <a:latin typeface="Moontime"/>
                <a:ea typeface="Moontime"/>
                <a:cs typeface="Moontime"/>
                <a:sym typeface="Moontime"/>
              </a:rPr>
              <a:t>Estimativa de Custo: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5962102"/>
            <a:ext cx="16669738" cy="21717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79"/>
              </a:lnSpc>
            </a:pPr>
          </a:p>
          <a:p>
            <a:pPr algn="l" marL="518160" indent="-259080" lvl="1">
              <a:lnSpc>
                <a:spcPts val="2879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Desenvolvimento: R$ 12.000,00</a:t>
            </a:r>
          </a:p>
          <a:p>
            <a:pPr algn="l">
              <a:lnSpc>
                <a:spcPts val="2879"/>
              </a:lnSpc>
            </a:pPr>
          </a:p>
          <a:p>
            <a:pPr algn="l" marL="518160" indent="-259080" lvl="1">
              <a:lnSpc>
                <a:spcPts val="2879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Infraestrutura (servidor + banco de dados escaláv</a:t>
            </a: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el</a:t>
            </a: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)</a:t>
            </a: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:</a:t>
            </a: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 R$ 800,00/mês</a:t>
            </a:r>
          </a:p>
          <a:p>
            <a:pPr algn="l">
              <a:lnSpc>
                <a:spcPts val="2879"/>
              </a:lnSpc>
            </a:pPr>
          </a:p>
          <a:p>
            <a:pPr algn="l" marL="518160" indent="-259080" lvl="1">
              <a:lnSpc>
                <a:spcPts val="2879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Prazo: 45 dias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2282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6" cy="10287004"/>
          </a:xfrm>
          <a:custGeom>
            <a:avLst/>
            <a:gdLst/>
            <a:ahLst/>
            <a:cxnLst/>
            <a:rect r="r" b="b" t="t" l="l"/>
            <a:pathLst>
              <a:path h="10287004" w="18288006">
                <a:moveTo>
                  <a:pt x="0" y="0"/>
                </a:moveTo>
                <a:lnTo>
                  <a:pt x="18288006" y="0"/>
                </a:lnTo>
                <a:lnTo>
                  <a:pt x="18288006" y="10287004"/>
                </a:lnTo>
                <a:lnTo>
                  <a:pt x="0" y="1028700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0000"/>
            </a:blip>
            <a:stretch>
              <a:fillRect l="0" t="-6479" r="0" b="-12184"/>
            </a:stretch>
          </a:blipFill>
        </p:spPr>
      </p:sp>
      <p:grpSp>
        <p:nvGrpSpPr>
          <p:cNvPr name="Group 3" id="3"/>
          <p:cNvGrpSpPr/>
          <p:nvPr/>
        </p:nvGrpSpPr>
        <p:grpSpPr>
          <a:xfrm rot="5400000">
            <a:off x="962937" y="-979989"/>
            <a:ext cx="10310400" cy="12270378"/>
            <a:chOff x="0" y="0"/>
            <a:chExt cx="13747200" cy="1636050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3747242" cy="16360521"/>
            </a:xfrm>
            <a:custGeom>
              <a:avLst/>
              <a:gdLst/>
              <a:ahLst/>
              <a:cxnLst/>
              <a:rect r="r" b="b" t="t" l="l"/>
              <a:pathLst>
                <a:path h="16360521" w="13747242">
                  <a:moveTo>
                    <a:pt x="0" y="0"/>
                  </a:moveTo>
                  <a:lnTo>
                    <a:pt x="13747242" y="0"/>
                  </a:lnTo>
                  <a:lnTo>
                    <a:pt x="13747242" y="16360521"/>
                  </a:lnTo>
                  <a:lnTo>
                    <a:pt x="0" y="16360521"/>
                  </a:lnTo>
                  <a:close/>
                </a:path>
              </a:pathLst>
            </a:custGeom>
            <a:gradFill rotWithShape="true">
              <a:gsLst>
                <a:gs pos="0">
                  <a:srgbClr val="322825">
                    <a:alpha val="100000"/>
                  </a:srgbClr>
                </a:gs>
                <a:gs pos="66000">
                  <a:srgbClr val="322825">
                    <a:alpha val="100000"/>
                  </a:srgbClr>
                </a:gs>
                <a:gs pos="100000">
                  <a:srgbClr val="322825">
                    <a:alpha val="0"/>
                  </a:srgbClr>
                </a:gs>
              </a:gsLst>
              <a:lin ang="12"/>
            </a:gradFill>
          </p:spPr>
        </p:sp>
      </p:grpSp>
      <p:grpSp>
        <p:nvGrpSpPr>
          <p:cNvPr name="Group 5" id="5"/>
          <p:cNvGrpSpPr/>
          <p:nvPr/>
        </p:nvGrpSpPr>
        <p:grpSpPr>
          <a:xfrm rot="-5400000">
            <a:off x="6979879" y="-979989"/>
            <a:ext cx="10310400" cy="12270378"/>
            <a:chOff x="0" y="0"/>
            <a:chExt cx="13747200" cy="1636050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3747242" cy="16360521"/>
            </a:xfrm>
            <a:custGeom>
              <a:avLst/>
              <a:gdLst/>
              <a:ahLst/>
              <a:cxnLst/>
              <a:rect r="r" b="b" t="t" l="l"/>
              <a:pathLst>
                <a:path h="16360521" w="13747242">
                  <a:moveTo>
                    <a:pt x="13747242" y="0"/>
                  </a:moveTo>
                  <a:lnTo>
                    <a:pt x="0" y="0"/>
                  </a:lnTo>
                  <a:lnTo>
                    <a:pt x="0" y="16360521"/>
                  </a:lnTo>
                  <a:lnTo>
                    <a:pt x="13747242" y="16360521"/>
                  </a:lnTo>
                  <a:close/>
                </a:path>
              </a:pathLst>
            </a:custGeom>
            <a:gradFill rotWithShape="true">
              <a:gsLst>
                <a:gs pos="0">
                  <a:srgbClr val="322825">
                    <a:alpha val="100000"/>
                  </a:srgbClr>
                </a:gs>
                <a:gs pos="66000">
                  <a:srgbClr val="322825">
                    <a:alpha val="100000"/>
                  </a:srgbClr>
                </a:gs>
                <a:gs pos="100000">
                  <a:srgbClr val="322825">
                    <a:alpha val="0"/>
                  </a:srgbClr>
                </a:gs>
              </a:gsLst>
              <a:lin ang="10800012"/>
            </a:gradFill>
          </p:spPr>
        </p:sp>
      </p:grpSp>
      <p:sp>
        <p:nvSpPr>
          <p:cNvPr name="TextBox 7" id="7"/>
          <p:cNvSpPr txBox="true"/>
          <p:nvPr/>
        </p:nvSpPr>
        <p:spPr>
          <a:xfrm rot="0">
            <a:off x="793608" y="531451"/>
            <a:ext cx="4698750" cy="98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99"/>
              </a:lnSpc>
            </a:pPr>
            <a:r>
              <a:rPr lang="en-US" sz="6499">
                <a:solidFill>
                  <a:srgbClr val="EDB572"/>
                </a:solidFill>
                <a:latin typeface="Moontime"/>
                <a:ea typeface="Moontime"/>
                <a:cs typeface="Moontime"/>
                <a:sym typeface="Moontime"/>
              </a:rPr>
              <a:t> Impacto Esperado: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24660" y="1512526"/>
            <a:ext cx="16669738" cy="1809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2879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R</a:t>
            </a: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edução de erros manuais</a:t>
            </a:r>
          </a:p>
          <a:p>
            <a:pPr algn="l">
              <a:lnSpc>
                <a:spcPts val="2879"/>
              </a:lnSpc>
            </a:pPr>
          </a:p>
          <a:p>
            <a:pPr algn="l" marL="518160" indent="-259080" lvl="1">
              <a:lnSpc>
                <a:spcPts val="2879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Agilidade no preparo dos pratos</a:t>
            </a:r>
          </a:p>
          <a:p>
            <a:pPr algn="l">
              <a:lnSpc>
                <a:spcPts val="2879"/>
              </a:lnSpc>
            </a:pPr>
          </a:p>
          <a:p>
            <a:pPr algn="l" marL="518160" indent="-259080" lvl="1">
              <a:lnSpc>
                <a:spcPts val="2879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Mel</a:t>
            </a: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hor</a:t>
            </a: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 experiência para equipe e clientes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390010" y="3699561"/>
            <a:ext cx="13868343" cy="9810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99"/>
              </a:lnSpc>
            </a:pPr>
            <a:r>
              <a:rPr lang="en-US" sz="6499">
                <a:solidFill>
                  <a:srgbClr val="EDB572"/>
                </a:solidFill>
                <a:latin typeface="Moontime"/>
                <a:ea typeface="Moontime"/>
                <a:cs typeface="Moontime"/>
                <a:sym typeface="Moontime"/>
              </a:rPr>
              <a:t>Cronograma Consolidado (Fase 3 – Proposta de Expansão)</a:t>
            </a:r>
          </a:p>
        </p:txBody>
      </p:sp>
      <p:graphicFrame>
        <p:nvGraphicFramePr>
          <p:cNvPr name="Table 10" id="10"/>
          <p:cNvGraphicFramePr>
            <a:graphicFrameLocks noGrp="true"/>
          </p:cNvGraphicFramePr>
          <p:nvPr/>
        </p:nvGraphicFramePr>
        <p:xfrm>
          <a:off x="1460500" y="4800286"/>
          <a:ext cx="15367000" cy="4358653"/>
        </p:xfrm>
        <a:graphic>
          <a:graphicData uri="http://schemas.openxmlformats.org/drawingml/2006/table">
            <a:tbl>
              <a:tblPr/>
              <a:tblGrid>
                <a:gridCol w="6976951"/>
                <a:gridCol w="3451129"/>
                <a:gridCol w="4938920"/>
              </a:tblGrid>
              <a:tr h="731226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120"/>
                        </a:lnSpc>
                        <a:defRPr/>
                      </a:pPr>
                      <a:endParaRPr lang="en-US" sz="1100"/>
                    </a:p>
                  </a:txBody>
                  <a:tcPr marL="91425" marR="91425" marT="91425" marB="91425" anchor="ctr">
                    <a:lnL cmpd="sng" algn="ctr" cap="flat" w="9525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D3B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120"/>
                        </a:lnSpc>
                        <a:defRPr/>
                      </a:pPr>
                      <a:endParaRPr lang="en-US" sz="1100"/>
                    </a:p>
                  </a:txBody>
                  <a:tcPr marL="91425" marR="91425" marT="91425" marB="91425" anchor="ctr">
                    <a:lnL cmpd="sng" algn="ctr" cap="flat" w="9525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D3B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400"/>
                        </a:lnSpc>
                        <a:defRPr/>
                      </a:pPr>
                      <a:endParaRPr lang="en-US" sz="1100"/>
                    </a:p>
                  </a:txBody>
                  <a:tcPr marL="91425" marR="91425" marT="91425" marB="91425" anchor="ctr">
                    <a:lnL cmpd="sng" algn="ctr" cap="flat" w="9525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D3B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25485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120"/>
                        </a:lnSpc>
                        <a:defRPr/>
                      </a:pPr>
                      <a:endParaRPr lang="en-US" sz="1100"/>
                    </a:p>
                  </a:txBody>
                  <a:tcPr marL="91425" marR="91425" marT="91425" marB="91425" anchor="ctr">
                    <a:lnL cmpd="sng" algn="ctr" cap="flat" w="9525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D3B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D3B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120"/>
                        </a:lnSpc>
                        <a:defRPr/>
                      </a:pPr>
                      <a:endParaRPr lang="en-US" sz="1100"/>
                    </a:p>
                  </a:txBody>
                  <a:tcPr marL="91425" marR="91425" marT="91425" marB="91425" anchor="ctr">
                    <a:lnL cmpd="sng" algn="ctr" cap="flat" w="9525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D3B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D3B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400"/>
                        </a:lnSpc>
                        <a:defRPr/>
                      </a:pPr>
                      <a:endParaRPr lang="en-US" sz="1100"/>
                    </a:p>
                  </a:txBody>
                  <a:tcPr marL="91425" marR="91425" marT="91425" marB="91425" anchor="ctr">
                    <a:lnL cmpd="sng" algn="ctr" cap="flat" w="9525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D3B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D3B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25485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120"/>
                        </a:lnSpc>
                        <a:defRPr/>
                      </a:pPr>
                      <a:endParaRPr lang="en-US" sz="1100"/>
                    </a:p>
                  </a:txBody>
                  <a:tcPr marL="91425" marR="91425" marT="91425" marB="91425" anchor="ctr">
                    <a:lnL cmpd="sng" algn="ctr" cap="flat" w="9525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D3B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D3B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120"/>
                        </a:lnSpc>
                        <a:defRPr/>
                      </a:pPr>
                      <a:endParaRPr lang="en-US" sz="1100"/>
                    </a:p>
                  </a:txBody>
                  <a:tcPr marL="91425" marR="91425" marT="91425" marB="91425" anchor="ctr">
                    <a:lnL cmpd="sng" algn="ctr" cap="flat" w="9525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D3B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D3B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400"/>
                        </a:lnSpc>
                        <a:defRPr/>
                      </a:pPr>
                      <a:endParaRPr lang="en-US" sz="1100"/>
                    </a:p>
                  </a:txBody>
                  <a:tcPr marL="91425" marR="91425" marT="91425" marB="91425" anchor="ctr">
                    <a:lnL cmpd="sng" algn="ctr" cap="flat" w="9525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D3B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D3B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25485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120"/>
                        </a:lnSpc>
                        <a:defRPr/>
                      </a:pPr>
                      <a:endParaRPr lang="en-US" sz="1100"/>
                    </a:p>
                  </a:txBody>
                  <a:tcPr marL="91425" marR="91425" marT="91425" marB="91425" anchor="ctr">
                    <a:lnL cmpd="sng" algn="ctr" cap="flat" w="9525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D3B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D3B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120"/>
                        </a:lnSpc>
                        <a:defRPr/>
                      </a:pPr>
                      <a:endParaRPr lang="en-US" sz="1100"/>
                    </a:p>
                  </a:txBody>
                  <a:tcPr marL="91425" marR="91425" marT="91425" marB="91425" anchor="ctr">
                    <a:lnL cmpd="sng" algn="ctr" cap="flat" w="9525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D3B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D3B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400"/>
                        </a:lnSpc>
                        <a:defRPr/>
                      </a:pPr>
                      <a:endParaRPr lang="en-US" sz="1100"/>
                    </a:p>
                  </a:txBody>
                  <a:tcPr marL="91425" marR="91425" marT="91425" marB="91425" anchor="ctr">
                    <a:lnL cmpd="sng" algn="ctr" cap="flat" w="9525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D3B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D3B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25485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120"/>
                        </a:lnSpc>
                        <a:defRPr/>
                      </a:pPr>
                      <a:endParaRPr lang="en-US" sz="1100"/>
                    </a:p>
                  </a:txBody>
                  <a:tcPr marL="91425" marR="91425" marT="91425" marB="91425" anchor="ctr">
                    <a:lnL cmpd="sng" algn="ctr" cap="flat" w="9525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D3B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D3B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120"/>
                        </a:lnSpc>
                        <a:defRPr/>
                      </a:pPr>
                      <a:endParaRPr lang="en-US" sz="1100"/>
                    </a:p>
                  </a:txBody>
                  <a:tcPr marL="91425" marR="91425" marT="91425" marB="91425" anchor="ctr">
                    <a:lnL cmpd="sng" algn="ctr" cap="flat" w="9525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D3B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D3B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400"/>
                        </a:lnSpc>
                        <a:defRPr/>
                      </a:pPr>
                      <a:endParaRPr lang="en-US" sz="1100"/>
                    </a:p>
                  </a:txBody>
                  <a:tcPr marL="91425" marR="91425" marT="91425" marB="91425" anchor="ctr">
                    <a:lnL cmpd="sng" algn="ctr" cap="flat" w="9525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D3B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D3B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725485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120"/>
                        </a:lnSpc>
                        <a:defRPr/>
                      </a:pPr>
                      <a:endParaRPr lang="en-US" sz="1100"/>
                    </a:p>
                  </a:txBody>
                  <a:tcPr marL="91425" marR="91425" marT="91425" marB="91425" anchor="ctr">
                    <a:lnL cmpd="sng" algn="ctr" cap="flat" w="9525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D3B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120"/>
                        </a:lnSpc>
                        <a:defRPr/>
                      </a:pPr>
                      <a:endParaRPr lang="en-US" sz="1100"/>
                    </a:p>
                  </a:txBody>
                  <a:tcPr marL="91425" marR="91425" marT="91425" marB="91425" anchor="ctr">
                    <a:lnL cmpd="sng" algn="ctr" cap="flat" w="9525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D3B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400"/>
                        </a:lnSpc>
                        <a:defRPr/>
                      </a:pPr>
                      <a:endParaRPr lang="en-US" sz="1100"/>
                    </a:p>
                  </a:txBody>
                  <a:tcPr marL="91425" marR="91425" marT="91425" marB="91425" anchor="ctr">
                    <a:lnL cmpd="sng" algn="ctr" cap="flat" w="9525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D3BE4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59595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11" id="11"/>
          <p:cNvSpPr txBox="true"/>
          <p:nvPr/>
        </p:nvSpPr>
        <p:spPr>
          <a:xfrm rot="0">
            <a:off x="1796201" y="5048831"/>
            <a:ext cx="1202234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9"/>
              </a:lnSpc>
              <a:spcBef>
                <a:spcPct val="0"/>
              </a:spcBef>
            </a:pP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Atividade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8754468" y="5048831"/>
            <a:ext cx="2319635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9"/>
              </a:lnSpc>
              <a:spcBef>
                <a:spcPct val="0"/>
              </a:spcBef>
            </a:pP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Duração estimada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253323" y="5030772"/>
            <a:ext cx="1610320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9"/>
              </a:lnSpc>
              <a:spcBef>
                <a:spcPct val="0"/>
              </a:spcBef>
            </a:pP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Responsável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796201" y="5735622"/>
            <a:ext cx="4553843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9"/>
              </a:lnSpc>
              <a:spcBef>
                <a:spcPct val="0"/>
              </a:spcBef>
            </a:pP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Integração com sistema da cozinha 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796201" y="6421422"/>
            <a:ext cx="4131320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9"/>
              </a:lnSpc>
              <a:spcBef>
                <a:spcPct val="0"/>
              </a:spcBef>
            </a:pP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Módulo de promoções sazonais 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796201" y="7107222"/>
            <a:ext cx="4576316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9"/>
              </a:lnSpc>
              <a:spcBef>
                <a:spcPct val="0"/>
              </a:spcBef>
            </a:pP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Acessibilidade e internacionalização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796201" y="7894211"/>
            <a:ext cx="3954810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9"/>
              </a:lnSpc>
              <a:spcBef>
                <a:spcPct val="0"/>
              </a:spcBef>
            </a:pP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Testes integrados e usabilidade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796201" y="8603146"/>
            <a:ext cx="5187553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9"/>
              </a:lnSpc>
              <a:spcBef>
                <a:spcPct val="0"/>
              </a:spcBef>
            </a:pP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Treinamento para equipe do restaurante 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8754468" y="5735622"/>
            <a:ext cx="916037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9"/>
              </a:lnSpc>
              <a:spcBef>
                <a:spcPct val="0"/>
              </a:spcBef>
            </a:pP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45 dias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736237" y="6421422"/>
            <a:ext cx="952500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9"/>
              </a:lnSpc>
              <a:spcBef>
                <a:spcPct val="0"/>
              </a:spcBef>
            </a:pP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30 dias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8738767" y="7107222"/>
            <a:ext cx="947440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9"/>
              </a:lnSpc>
              <a:spcBef>
                <a:spcPct val="0"/>
              </a:spcBef>
            </a:pP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20 dias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8768979" y="7894211"/>
            <a:ext cx="887016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9"/>
              </a:lnSpc>
              <a:spcBef>
                <a:spcPct val="0"/>
              </a:spcBef>
            </a:pP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10 dias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8754468" y="8603146"/>
            <a:ext cx="739825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9"/>
              </a:lnSpc>
              <a:spcBef>
                <a:spcPct val="0"/>
              </a:spcBef>
            </a:pP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5 dias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2253323" y="5735622"/>
            <a:ext cx="1261318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9"/>
              </a:lnSpc>
              <a:spcBef>
                <a:spcPct val="0"/>
              </a:spcBef>
            </a:pP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InovaSoft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2253323" y="6402372"/>
            <a:ext cx="1261318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9"/>
              </a:lnSpc>
              <a:spcBef>
                <a:spcPct val="0"/>
              </a:spcBef>
            </a:pP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InovaSoft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2253323" y="7107222"/>
            <a:ext cx="1261318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9"/>
              </a:lnSpc>
              <a:spcBef>
                <a:spcPct val="0"/>
              </a:spcBef>
            </a:pP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InovaSoft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2253323" y="7894211"/>
            <a:ext cx="4371826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9"/>
              </a:lnSpc>
              <a:spcBef>
                <a:spcPct val="0"/>
              </a:spcBef>
            </a:pP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InovaSoft + Equipe Sabor da Vovó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12253323" y="8603146"/>
            <a:ext cx="1261318" cy="361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9"/>
              </a:lnSpc>
              <a:spcBef>
                <a:spcPct val="0"/>
              </a:spcBef>
            </a:pP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InovaSoft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2282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6" cy="10287004"/>
          </a:xfrm>
          <a:custGeom>
            <a:avLst/>
            <a:gdLst/>
            <a:ahLst/>
            <a:cxnLst/>
            <a:rect r="r" b="b" t="t" l="l"/>
            <a:pathLst>
              <a:path h="10287004" w="18288006">
                <a:moveTo>
                  <a:pt x="0" y="0"/>
                </a:moveTo>
                <a:lnTo>
                  <a:pt x="18288006" y="0"/>
                </a:lnTo>
                <a:lnTo>
                  <a:pt x="18288006" y="10287004"/>
                </a:lnTo>
                <a:lnTo>
                  <a:pt x="0" y="1028700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0000"/>
            </a:blip>
            <a:stretch>
              <a:fillRect l="0" t="-12779" r="-4" b="-5889"/>
            </a:stretch>
          </a:blipFill>
        </p:spPr>
      </p:sp>
      <p:grpSp>
        <p:nvGrpSpPr>
          <p:cNvPr name="Group 3" id="3"/>
          <p:cNvGrpSpPr/>
          <p:nvPr/>
        </p:nvGrpSpPr>
        <p:grpSpPr>
          <a:xfrm rot="5400000">
            <a:off x="844690" y="-979989"/>
            <a:ext cx="10310400" cy="12270378"/>
            <a:chOff x="0" y="0"/>
            <a:chExt cx="13747200" cy="1636050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3747242" cy="16360521"/>
            </a:xfrm>
            <a:custGeom>
              <a:avLst/>
              <a:gdLst/>
              <a:ahLst/>
              <a:cxnLst/>
              <a:rect r="r" b="b" t="t" l="l"/>
              <a:pathLst>
                <a:path h="16360521" w="13747242">
                  <a:moveTo>
                    <a:pt x="0" y="0"/>
                  </a:moveTo>
                  <a:lnTo>
                    <a:pt x="13747242" y="0"/>
                  </a:lnTo>
                  <a:lnTo>
                    <a:pt x="13747242" y="16360521"/>
                  </a:lnTo>
                  <a:lnTo>
                    <a:pt x="0" y="16360521"/>
                  </a:lnTo>
                  <a:close/>
                </a:path>
              </a:pathLst>
            </a:custGeom>
            <a:gradFill rotWithShape="true">
              <a:gsLst>
                <a:gs pos="0">
                  <a:srgbClr val="322825">
                    <a:alpha val="100000"/>
                  </a:srgbClr>
                </a:gs>
                <a:gs pos="66000">
                  <a:srgbClr val="322825">
                    <a:alpha val="100000"/>
                  </a:srgbClr>
                </a:gs>
                <a:gs pos="100000">
                  <a:srgbClr val="322825">
                    <a:alpha val="0"/>
                  </a:srgbClr>
                </a:gs>
              </a:gsLst>
              <a:lin ang="12"/>
            </a:gradFill>
          </p:spPr>
        </p:sp>
      </p:grpSp>
      <p:grpSp>
        <p:nvGrpSpPr>
          <p:cNvPr name="Group 5" id="5"/>
          <p:cNvGrpSpPr/>
          <p:nvPr/>
        </p:nvGrpSpPr>
        <p:grpSpPr>
          <a:xfrm rot="-5400000">
            <a:off x="6979879" y="-979989"/>
            <a:ext cx="10310400" cy="12270378"/>
            <a:chOff x="0" y="0"/>
            <a:chExt cx="13747200" cy="1636050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3747242" cy="16360521"/>
            </a:xfrm>
            <a:custGeom>
              <a:avLst/>
              <a:gdLst/>
              <a:ahLst/>
              <a:cxnLst/>
              <a:rect r="r" b="b" t="t" l="l"/>
              <a:pathLst>
                <a:path h="16360521" w="13747242">
                  <a:moveTo>
                    <a:pt x="13747242" y="0"/>
                  </a:moveTo>
                  <a:lnTo>
                    <a:pt x="0" y="0"/>
                  </a:lnTo>
                  <a:lnTo>
                    <a:pt x="0" y="16360521"/>
                  </a:lnTo>
                  <a:lnTo>
                    <a:pt x="13747242" y="16360521"/>
                  </a:lnTo>
                  <a:close/>
                </a:path>
              </a:pathLst>
            </a:custGeom>
            <a:gradFill rotWithShape="true">
              <a:gsLst>
                <a:gs pos="0">
                  <a:srgbClr val="322825">
                    <a:alpha val="100000"/>
                  </a:srgbClr>
                </a:gs>
                <a:gs pos="66000">
                  <a:srgbClr val="322825">
                    <a:alpha val="100000"/>
                  </a:srgbClr>
                </a:gs>
                <a:gs pos="100000">
                  <a:srgbClr val="322825">
                    <a:alpha val="0"/>
                  </a:srgbClr>
                </a:gs>
              </a:gsLst>
              <a:lin ang="10800012"/>
            </a:gradFill>
          </p:spPr>
        </p:sp>
      </p:grpSp>
      <p:sp>
        <p:nvSpPr>
          <p:cNvPr name="TextBox 7" id="7"/>
          <p:cNvSpPr txBox="true"/>
          <p:nvPr/>
        </p:nvSpPr>
        <p:spPr>
          <a:xfrm rot="0">
            <a:off x="1226487" y="7108315"/>
            <a:ext cx="15835032" cy="10996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736"/>
              </a:lnSpc>
            </a:pPr>
            <a:r>
              <a:rPr lang="en-US" sz="7280">
                <a:solidFill>
                  <a:srgbClr val="FFFFFF"/>
                </a:solidFill>
                <a:latin typeface="Alfa Slab One"/>
                <a:ea typeface="Alfa Slab One"/>
                <a:cs typeface="Alfa Slab One"/>
                <a:sym typeface="Alfa Slab One"/>
              </a:rPr>
              <a:t>Conclusão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5400000">
            <a:off x="6557573" y="-2471148"/>
            <a:ext cx="5887820" cy="12336423"/>
          </a:xfrm>
          <a:custGeom>
            <a:avLst/>
            <a:gdLst/>
            <a:ahLst/>
            <a:cxnLst/>
            <a:rect r="r" b="b" t="t" l="l"/>
            <a:pathLst>
              <a:path h="12336423" w="5887820">
                <a:moveTo>
                  <a:pt x="0" y="0"/>
                </a:moveTo>
                <a:lnTo>
                  <a:pt x="5887821" y="0"/>
                </a:lnTo>
                <a:lnTo>
                  <a:pt x="5887821" y="12336423"/>
                </a:lnTo>
                <a:lnTo>
                  <a:pt x="0" y="1233642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-39853" b="0"/>
            </a:stretch>
          </a:blipFill>
        </p:spPr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2282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6" cy="10287004"/>
          </a:xfrm>
          <a:custGeom>
            <a:avLst/>
            <a:gdLst/>
            <a:ahLst/>
            <a:cxnLst/>
            <a:rect r="r" b="b" t="t" l="l"/>
            <a:pathLst>
              <a:path h="10287004" w="18288006">
                <a:moveTo>
                  <a:pt x="0" y="0"/>
                </a:moveTo>
                <a:lnTo>
                  <a:pt x="18288006" y="0"/>
                </a:lnTo>
                <a:lnTo>
                  <a:pt x="18288006" y="10287004"/>
                </a:lnTo>
                <a:lnTo>
                  <a:pt x="0" y="1028700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0000"/>
            </a:blip>
            <a:stretch>
              <a:fillRect l="0" t="-12779" r="-4" b="-5889"/>
            </a:stretch>
          </a:blipFill>
        </p:spPr>
      </p:sp>
      <p:grpSp>
        <p:nvGrpSpPr>
          <p:cNvPr name="Group 3" id="3"/>
          <p:cNvGrpSpPr/>
          <p:nvPr/>
        </p:nvGrpSpPr>
        <p:grpSpPr>
          <a:xfrm rot="5400000">
            <a:off x="962937" y="-979989"/>
            <a:ext cx="10310400" cy="12270378"/>
            <a:chOff x="0" y="0"/>
            <a:chExt cx="13747200" cy="1636050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3747242" cy="16360521"/>
            </a:xfrm>
            <a:custGeom>
              <a:avLst/>
              <a:gdLst/>
              <a:ahLst/>
              <a:cxnLst/>
              <a:rect r="r" b="b" t="t" l="l"/>
              <a:pathLst>
                <a:path h="16360521" w="13747242">
                  <a:moveTo>
                    <a:pt x="0" y="0"/>
                  </a:moveTo>
                  <a:lnTo>
                    <a:pt x="13747242" y="0"/>
                  </a:lnTo>
                  <a:lnTo>
                    <a:pt x="13747242" y="16360521"/>
                  </a:lnTo>
                  <a:lnTo>
                    <a:pt x="0" y="16360521"/>
                  </a:lnTo>
                  <a:close/>
                </a:path>
              </a:pathLst>
            </a:custGeom>
            <a:gradFill rotWithShape="true">
              <a:gsLst>
                <a:gs pos="0">
                  <a:srgbClr val="322825">
                    <a:alpha val="100000"/>
                  </a:srgbClr>
                </a:gs>
                <a:gs pos="66000">
                  <a:srgbClr val="322825">
                    <a:alpha val="100000"/>
                  </a:srgbClr>
                </a:gs>
                <a:gs pos="100000">
                  <a:srgbClr val="322825">
                    <a:alpha val="0"/>
                  </a:srgbClr>
                </a:gs>
              </a:gsLst>
              <a:lin ang="12"/>
            </a:gradFill>
          </p:spPr>
        </p:sp>
      </p:grpSp>
      <p:grpSp>
        <p:nvGrpSpPr>
          <p:cNvPr name="Group 5" id="5"/>
          <p:cNvGrpSpPr/>
          <p:nvPr/>
        </p:nvGrpSpPr>
        <p:grpSpPr>
          <a:xfrm rot="-5400000">
            <a:off x="6979879" y="-979989"/>
            <a:ext cx="10310400" cy="12270378"/>
            <a:chOff x="0" y="0"/>
            <a:chExt cx="13747200" cy="1636050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3747242" cy="16360521"/>
            </a:xfrm>
            <a:custGeom>
              <a:avLst/>
              <a:gdLst/>
              <a:ahLst/>
              <a:cxnLst/>
              <a:rect r="r" b="b" t="t" l="l"/>
              <a:pathLst>
                <a:path h="16360521" w="13747242">
                  <a:moveTo>
                    <a:pt x="13747242" y="0"/>
                  </a:moveTo>
                  <a:lnTo>
                    <a:pt x="0" y="0"/>
                  </a:lnTo>
                  <a:lnTo>
                    <a:pt x="0" y="16360521"/>
                  </a:lnTo>
                  <a:lnTo>
                    <a:pt x="13747242" y="16360521"/>
                  </a:lnTo>
                  <a:close/>
                </a:path>
              </a:pathLst>
            </a:custGeom>
            <a:gradFill rotWithShape="true">
              <a:gsLst>
                <a:gs pos="0">
                  <a:srgbClr val="322825">
                    <a:alpha val="100000"/>
                  </a:srgbClr>
                </a:gs>
                <a:gs pos="66000">
                  <a:srgbClr val="322825">
                    <a:alpha val="100000"/>
                  </a:srgbClr>
                </a:gs>
                <a:gs pos="100000">
                  <a:srgbClr val="322825">
                    <a:alpha val="0"/>
                  </a:srgbClr>
                </a:gs>
              </a:gsLst>
              <a:lin ang="10800012"/>
            </a:gradFill>
          </p:spPr>
        </p:sp>
      </p:grpSp>
      <p:sp>
        <p:nvSpPr>
          <p:cNvPr name="TextBox 7" id="7"/>
          <p:cNvSpPr txBox="true"/>
          <p:nvPr/>
        </p:nvSpPr>
        <p:spPr>
          <a:xfrm rot="0">
            <a:off x="1531425" y="981475"/>
            <a:ext cx="15225150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7000">
                <a:solidFill>
                  <a:srgbClr val="FFFFFF"/>
                </a:solidFill>
                <a:latin typeface="Alfa Slab One"/>
                <a:ea typeface="Alfa Slab One"/>
                <a:cs typeface="Alfa Slab One"/>
                <a:sym typeface="Alfa Slab One"/>
              </a:rPr>
              <a:t>Conclusão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528901" y="2357010"/>
            <a:ext cx="13439715" cy="1447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79"/>
              </a:lnSpc>
            </a:pP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A digitalização do cardápio foi um passo essencial e trouxe avanços importantes para o “Sabor da Vovó”. No entanto, a falta de integração com processos operacionais e recursos avançados de gestão limitou o impacto total.</a:t>
            </a:r>
          </a:p>
          <a:p>
            <a:pPr algn="just">
              <a:lnSpc>
                <a:spcPts val="2879"/>
              </a:lnSpc>
            </a:pP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Com a implementação das propostas aqui sugeridas, o restaurante poderá: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3076000" y="4771286"/>
            <a:ext cx="352800" cy="352800"/>
            <a:chOff x="0" y="0"/>
            <a:chExt cx="470400" cy="4704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470408" cy="470408"/>
            </a:xfrm>
            <a:custGeom>
              <a:avLst/>
              <a:gdLst/>
              <a:ahLst/>
              <a:cxnLst/>
              <a:rect r="r" b="b" t="t" l="l"/>
              <a:pathLst>
                <a:path h="470408" w="470408">
                  <a:moveTo>
                    <a:pt x="0" y="0"/>
                  </a:moveTo>
                  <a:lnTo>
                    <a:pt x="470408" y="0"/>
                  </a:lnTo>
                  <a:lnTo>
                    <a:pt x="470408" y="470408"/>
                  </a:lnTo>
                  <a:lnTo>
                    <a:pt x="0" y="470408"/>
                  </a:lnTo>
                  <a:close/>
                </a:path>
              </a:pathLst>
            </a:custGeom>
            <a:solidFill>
              <a:srgbClr val="E4613E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7003800" y="4314086"/>
            <a:ext cx="352800" cy="352800"/>
            <a:chOff x="0" y="0"/>
            <a:chExt cx="470400" cy="4704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70408" cy="470408"/>
            </a:xfrm>
            <a:custGeom>
              <a:avLst/>
              <a:gdLst/>
              <a:ahLst/>
              <a:cxnLst/>
              <a:rect r="r" b="b" t="t" l="l"/>
              <a:pathLst>
                <a:path h="470408" w="470408">
                  <a:moveTo>
                    <a:pt x="0" y="0"/>
                  </a:moveTo>
                  <a:lnTo>
                    <a:pt x="470408" y="0"/>
                  </a:lnTo>
                  <a:lnTo>
                    <a:pt x="470408" y="470408"/>
                  </a:lnTo>
                  <a:lnTo>
                    <a:pt x="0" y="470408"/>
                  </a:lnTo>
                  <a:close/>
                </a:path>
              </a:pathLst>
            </a:custGeom>
            <a:solidFill>
              <a:srgbClr val="EDB572"/>
            </a:solid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10931600" y="4771286"/>
            <a:ext cx="352800" cy="352800"/>
            <a:chOff x="0" y="0"/>
            <a:chExt cx="470400" cy="4704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470408" cy="470408"/>
            </a:xfrm>
            <a:custGeom>
              <a:avLst/>
              <a:gdLst/>
              <a:ahLst/>
              <a:cxnLst/>
              <a:rect r="r" b="b" t="t" l="l"/>
              <a:pathLst>
                <a:path h="470408" w="470408">
                  <a:moveTo>
                    <a:pt x="0" y="0"/>
                  </a:moveTo>
                  <a:lnTo>
                    <a:pt x="470408" y="0"/>
                  </a:lnTo>
                  <a:lnTo>
                    <a:pt x="470408" y="470408"/>
                  </a:lnTo>
                  <a:lnTo>
                    <a:pt x="0" y="470408"/>
                  </a:lnTo>
                  <a:close/>
                </a:path>
              </a:pathLst>
            </a:custGeom>
            <a:solidFill>
              <a:srgbClr val="E4613E"/>
            </a:solid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14859400" y="4314086"/>
            <a:ext cx="352800" cy="352800"/>
            <a:chOff x="0" y="0"/>
            <a:chExt cx="470400" cy="4704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70408" cy="470408"/>
            </a:xfrm>
            <a:custGeom>
              <a:avLst/>
              <a:gdLst/>
              <a:ahLst/>
              <a:cxnLst/>
              <a:rect r="r" b="b" t="t" l="l"/>
              <a:pathLst>
                <a:path h="470408" w="470408">
                  <a:moveTo>
                    <a:pt x="0" y="0"/>
                  </a:moveTo>
                  <a:lnTo>
                    <a:pt x="470408" y="0"/>
                  </a:lnTo>
                  <a:lnTo>
                    <a:pt x="470408" y="470408"/>
                  </a:lnTo>
                  <a:lnTo>
                    <a:pt x="0" y="470408"/>
                  </a:lnTo>
                  <a:close/>
                </a:path>
              </a:pathLst>
            </a:custGeom>
            <a:solidFill>
              <a:srgbClr val="EDB572"/>
            </a:solid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1531425" y="5864461"/>
            <a:ext cx="3441750" cy="723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9"/>
              </a:lnSpc>
            </a:pP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Reduzir custos operacionais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5459225" y="5864461"/>
            <a:ext cx="3441750" cy="723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9"/>
              </a:lnSpc>
            </a:pP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Eliminar gargalhos no fluxo de pedidos  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387025" y="5864461"/>
            <a:ext cx="3441750" cy="723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9"/>
              </a:lnSpc>
            </a:pP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Aumenta</a:t>
            </a: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r ainda mais a satisfação do cliente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3314825" y="5864461"/>
            <a:ext cx="4327179" cy="1085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79"/>
              </a:lnSpc>
            </a:pP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Ter uma base escalável p</a:t>
            </a: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ara futuras expansões (delivery, fidelidade, etc.)</a:t>
            </a:r>
          </a:p>
        </p:txBody>
      </p:sp>
      <p:sp>
        <p:nvSpPr>
          <p:cNvPr name="AutoShape 21" id="21"/>
          <p:cNvSpPr/>
          <p:nvPr/>
        </p:nvSpPr>
        <p:spPr>
          <a:xfrm flipH="true">
            <a:off x="3252300" y="5124086"/>
            <a:ext cx="100" cy="740375"/>
          </a:xfrm>
          <a:prstGeom prst="line">
            <a:avLst/>
          </a:prstGeom>
          <a:ln cap="rnd" w="9525">
            <a:solidFill>
              <a:srgbClr val="D3BE4F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22" id="22"/>
          <p:cNvSpPr/>
          <p:nvPr/>
        </p:nvSpPr>
        <p:spPr>
          <a:xfrm flipH="true">
            <a:off x="7180100" y="4666886"/>
            <a:ext cx="100" cy="1197575"/>
          </a:xfrm>
          <a:prstGeom prst="line">
            <a:avLst/>
          </a:prstGeom>
          <a:ln cap="rnd" w="9525">
            <a:solidFill>
              <a:srgbClr val="D3BE4F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23" id="23"/>
          <p:cNvSpPr/>
          <p:nvPr/>
        </p:nvSpPr>
        <p:spPr>
          <a:xfrm flipH="true">
            <a:off x="11107900" y="5124086"/>
            <a:ext cx="100" cy="740375"/>
          </a:xfrm>
          <a:prstGeom prst="line">
            <a:avLst/>
          </a:prstGeom>
          <a:ln cap="rnd" w="9525">
            <a:solidFill>
              <a:srgbClr val="D3BE4F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24" id="24"/>
          <p:cNvSpPr/>
          <p:nvPr/>
        </p:nvSpPr>
        <p:spPr>
          <a:xfrm>
            <a:off x="15035800" y="4666886"/>
            <a:ext cx="442615" cy="1197575"/>
          </a:xfrm>
          <a:prstGeom prst="line">
            <a:avLst/>
          </a:prstGeom>
          <a:ln cap="rnd" w="9525">
            <a:solidFill>
              <a:srgbClr val="D3BE4F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25" id="25"/>
          <p:cNvSpPr/>
          <p:nvPr/>
        </p:nvSpPr>
        <p:spPr>
          <a:xfrm flipV="true">
            <a:off x="3428800" y="4490486"/>
            <a:ext cx="3575000" cy="457200"/>
          </a:xfrm>
          <a:prstGeom prst="line">
            <a:avLst/>
          </a:prstGeom>
          <a:ln cap="rnd" w="9525">
            <a:solidFill>
              <a:srgbClr val="D3BE4F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26" id="26"/>
          <p:cNvSpPr/>
          <p:nvPr/>
        </p:nvSpPr>
        <p:spPr>
          <a:xfrm>
            <a:off x="7356600" y="4490486"/>
            <a:ext cx="3575000" cy="457200"/>
          </a:xfrm>
          <a:prstGeom prst="line">
            <a:avLst/>
          </a:prstGeom>
          <a:ln cap="rnd" w="9525">
            <a:solidFill>
              <a:srgbClr val="D3BE4F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27" id="27"/>
          <p:cNvSpPr/>
          <p:nvPr/>
        </p:nvSpPr>
        <p:spPr>
          <a:xfrm flipV="true">
            <a:off x="11284400" y="4490486"/>
            <a:ext cx="3575000" cy="457200"/>
          </a:xfrm>
          <a:prstGeom prst="line">
            <a:avLst/>
          </a:prstGeom>
          <a:ln cap="rnd" w="9525">
            <a:solidFill>
              <a:srgbClr val="D3BE4F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TextBox 28" id="28"/>
          <p:cNvSpPr txBox="true"/>
          <p:nvPr/>
        </p:nvSpPr>
        <p:spPr>
          <a:xfrm rot="0">
            <a:off x="2667168" y="8150461"/>
            <a:ext cx="13439715" cy="723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79"/>
              </a:lnSpc>
            </a:pPr>
            <a:r>
              <a:rPr lang="en-US" b="true" sz="2400" i="true">
                <a:solidFill>
                  <a:srgbClr val="FFFFFF"/>
                </a:solidFill>
                <a:latin typeface="Cabin Bold Italics"/>
                <a:ea typeface="Cabin Bold Italics"/>
                <a:cs typeface="Cabin Bold Italics"/>
                <a:sym typeface="Cabin Bold Italics"/>
              </a:rPr>
              <a:t>Com as melhorias propostas, o Sabor da Vovó poderá alcançar um novo nível de modernização e excelência no atendimento.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2282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6" cy="10287004"/>
          </a:xfrm>
          <a:custGeom>
            <a:avLst/>
            <a:gdLst/>
            <a:ahLst/>
            <a:cxnLst/>
            <a:rect r="r" b="b" t="t" l="l"/>
            <a:pathLst>
              <a:path h="10287004" w="18288006">
                <a:moveTo>
                  <a:pt x="0" y="0"/>
                </a:moveTo>
                <a:lnTo>
                  <a:pt x="18288006" y="0"/>
                </a:lnTo>
                <a:lnTo>
                  <a:pt x="18288006" y="10287004"/>
                </a:lnTo>
                <a:lnTo>
                  <a:pt x="0" y="1028700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0000"/>
            </a:blip>
            <a:stretch>
              <a:fillRect l="0" t="-6479" r="0" b="-12184"/>
            </a:stretch>
          </a:blipFill>
        </p:spPr>
      </p:sp>
      <p:grpSp>
        <p:nvGrpSpPr>
          <p:cNvPr name="Group 3" id="3"/>
          <p:cNvGrpSpPr/>
          <p:nvPr/>
        </p:nvGrpSpPr>
        <p:grpSpPr>
          <a:xfrm rot="5400000">
            <a:off x="962937" y="-979989"/>
            <a:ext cx="10310400" cy="12270378"/>
            <a:chOff x="0" y="0"/>
            <a:chExt cx="13747200" cy="1636050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3747242" cy="16360521"/>
            </a:xfrm>
            <a:custGeom>
              <a:avLst/>
              <a:gdLst/>
              <a:ahLst/>
              <a:cxnLst/>
              <a:rect r="r" b="b" t="t" l="l"/>
              <a:pathLst>
                <a:path h="16360521" w="13747242">
                  <a:moveTo>
                    <a:pt x="0" y="0"/>
                  </a:moveTo>
                  <a:lnTo>
                    <a:pt x="13747242" y="0"/>
                  </a:lnTo>
                  <a:lnTo>
                    <a:pt x="13747242" y="16360521"/>
                  </a:lnTo>
                  <a:lnTo>
                    <a:pt x="0" y="16360521"/>
                  </a:lnTo>
                  <a:close/>
                </a:path>
              </a:pathLst>
            </a:custGeom>
            <a:gradFill rotWithShape="true">
              <a:gsLst>
                <a:gs pos="0">
                  <a:srgbClr val="322825">
                    <a:alpha val="100000"/>
                  </a:srgbClr>
                </a:gs>
                <a:gs pos="66000">
                  <a:srgbClr val="322825">
                    <a:alpha val="100000"/>
                  </a:srgbClr>
                </a:gs>
                <a:gs pos="100000">
                  <a:srgbClr val="322825">
                    <a:alpha val="0"/>
                  </a:srgbClr>
                </a:gs>
              </a:gsLst>
              <a:lin ang="12"/>
            </a:gradFill>
          </p:spPr>
        </p:sp>
      </p:grpSp>
      <p:grpSp>
        <p:nvGrpSpPr>
          <p:cNvPr name="Group 5" id="5"/>
          <p:cNvGrpSpPr/>
          <p:nvPr/>
        </p:nvGrpSpPr>
        <p:grpSpPr>
          <a:xfrm rot="-5400000">
            <a:off x="6979879" y="-979989"/>
            <a:ext cx="10310400" cy="12270378"/>
            <a:chOff x="0" y="0"/>
            <a:chExt cx="13747200" cy="1636050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3747242" cy="16360521"/>
            </a:xfrm>
            <a:custGeom>
              <a:avLst/>
              <a:gdLst/>
              <a:ahLst/>
              <a:cxnLst/>
              <a:rect r="r" b="b" t="t" l="l"/>
              <a:pathLst>
                <a:path h="16360521" w="13747242">
                  <a:moveTo>
                    <a:pt x="13747242" y="0"/>
                  </a:moveTo>
                  <a:lnTo>
                    <a:pt x="0" y="0"/>
                  </a:lnTo>
                  <a:lnTo>
                    <a:pt x="0" y="16360521"/>
                  </a:lnTo>
                  <a:lnTo>
                    <a:pt x="13747242" y="16360521"/>
                  </a:lnTo>
                  <a:close/>
                </a:path>
              </a:pathLst>
            </a:custGeom>
            <a:gradFill rotWithShape="true">
              <a:gsLst>
                <a:gs pos="0">
                  <a:srgbClr val="322825">
                    <a:alpha val="100000"/>
                  </a:srgbClr>
                </a:gs>
                <a:gs pos="66000">
                  <a:srgbClr val="322825">
                    <a:alpha val="100000"/>
                  </a:srgbClr>
                </a:gs>
                <a:gs pos="100000">
                  <a:srgbClr val="322825">
                    <a:alpha val="0"/>
                  </a:srgbClr>
                </a:gs>
              </a:gsLst>
              <a:lin ang="10800012"/>
            </a:gradFill>
          </p:spPr>
        </p:sp>
      </p:grpSp>
      <p:sp>
        <p:nvSpPr>
          <p:cNvPr name="TextBox 7" id="7"/>
          <p:cNvSpPr txBox="true"/>
          <p:nvPr/>
        </p:nvSpPr>
        <p:spPr>
          <a:xfrm rot="0">
            <a:off x="-3658730" y="3262166"/>
            <a:ext cx="25605460" cy="20344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144"/>
              </a:lnSpc>
            </a:pPr>
            <a:r>
              <a:rPr lang="en-US" sz="13454">
                <a:solidFill>
                  <a:srgbClr val="FFFFFF"/>
                </a:solidFill>
                <a:latin typeface="Alfa Slab One"/>
                <a:ea typeface="Alfa Slab One"/>
                <a:cs typeface="Alfa Slab One"/>
                <a:sym typeface="Alfa Slab One"/>
              </a:rPr>
              <a:t>Obrigada!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8172450"/>
            <a:ext cx="13439715" cy="1085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879"/>
              </a:lnSpc>
            </a:pP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Anna Clara </a:t>
            </a:r>
          </a:p>
          <a:p>
            <a:pPr algn="just">
              <a:lnSpc>
                <a:spcPts val="2879"/>
              </a:lnSpc>
            </a:pP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Letícia</a:t>
            </a:r>
          </a:p>
          <a:p>
            <a:pPr algn="just">
              <a:lnSpc>
                <a:spcPts val="2879"/>
              </a:lnSpc>
            </a:pP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Lorena 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2282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-10800000">
            <a:off x="-34800" y="0"/>
            <a:ext cx="18322800" cy="10287004"/>
          </a:xfrm>
          <a:custGeom>
            <a:avLst/>
            <a:gdLst/>
            <a:ahLst/>
            <a:cxnLst/>
            <a:rect r="r" b="b" t="t" l="l"/>
            <a:pathLst>
              <a:path h="10287004" w="18322800">
                <a:moveTo>
                  <a:pt x="18322800" y="0"/>
                </a:moveTo>
                <a:lnTo>
                  <a:pt x="0" y="0"/>
                </a:lnTo>
                <a:lnTo>
                  <a:pt x="0" y="10287004"/>
                </a:lnTo>
                <a:lnTo>
                  <a:pt x="18322800" y="10287004"/>
                </a:lnTo>
                <a:lnTo>
                  <a:pt x="18322800" y="0"/>
                </a:lnTo>
                <a:close/>
              </a:path>
            </a:pathLst>
          </a:custGeom>
          <a:blipFill>
            <a:blip r:embed="rId3">
              <a:alphaModFix amt="30000"/>
            </a:blip>
            <a:stretch>
              <a:fillRect l="0" t="-10739" r="0" b="-8149"/>
            </a:stretch>
          </a:blipFill>
        </p:spPr>
      </p:sp>
      <p:grpSp>
        <p:nvGrpSpPr>
          <p:cNvPr name="Group 3" id="3"/>
          <p:cNvGrpSpPr/>
          <p:nvPr/>
        </p:nvGrpSpPr>
        <p:grpSpPr>
          <a:xfrm rot="5400000">
            <a:off x="962937" y="-979989"/>
            <a:ext cx="10310400" cy="12270378"/>
            <a:chOff x="0" y="0"/>
            <a:chExt cx="13747200" cy="1636050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3747242" cy="16360521"/>
            </a:xfrm>
            <a:custGeom>
              <a:avLst/>
              <a:gdLst/>
              <a:ahLst/>
              <a:cxnLst/>
              <a:rect r="r" b="b" t="t" l="l"/>
              <a:pathLst>
                <a:path h="16360521" w="13747242">
                  <a:moveTo>
                    <a:pt x="0" y="0"/>
                  </a:moveTo>
                  <a:lnTo>
                    <a:pt x="13747242" y="0"/>
                  </a:lnTo>
                  <a:lnTo>
                    <a:pt x="13747242" y="16360521"/>
                  </a:lnTo>
                  <a:lnTo>
                    <a:pt x="0" y="16360521"/>
                  </a:lnTo>
                  <a:close/>
                </a:path>
              </a:pathLst>
            </a:custGeom>
            <a:gradFill rotWithShape="true">
              <a:gsLst>
                <a:gs pos="0">
                  <a:srgbClr val="322825">
                    <a:alpha val="100000"/>
                  </a:srgbClr>
                </a:gs>
                <a:gs pos="66000">
                  <a:srgbClr val="322825">
                    <a:alpha val="100000"/>
                  </a:srgbClr>
                </a:gs>
                <a:gs pos="100000">
                  <a:srgbClr val="322825">
                    <a:alpha val="0"/>
                  </a:srgbClr>
                </a:gs>
              </a:gsLst>
              <a:lin ang="12"/>
            </a:gradFill>
          </p:spPr>
        </p:sp>
      </p:grpSp>
      <p:grpSp>
        <p:nvGrpSpPr>
          <p:cNvPr name="Group 5" id="5"/>
          <p:cNvGrpSpPr/>
          <p:nvPr/>
        </p:nvGrpSpPr>
        <p:grpSpPr>
          <a:xfrm rot="-5400000">
            <a:off x="6979879" y="-979989"/>
            <a:ext cx="10310400" cy="12270378"/>
            <a:chOff x="0" y="0"/>
            <a:chExt cx="13747200" cy="1636050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3747242" cy="16360521"/>
            </a:xfrm>
            <a:custGeom>
              <a:avLst/>
              <a:gdLst/>
              <a:ahLst/>
              <a:cxnLst/>
              <a:rect r="r" b="b" t="t" l="l"/>
              <a:pathLst>
                <a:path h="16360521" w="13747242">
                  <a:moveTo>
                    <a:pt x="13747242" y="0"/>
                  </a:moveTo>
                  <a:lnTo>
                    <a:pt x="0" y="0"/>
                  </a:lnTo>
                  <a:lnTo>
                    <a:pt x="0" y="16360521"/>
                  </a:lnTo>
                  <a:lnTo>
                    <a:pt x="13747242" y="16360521"/>
                  </a:lnTo>
                  <a:close/>
                </a:path>
              </a:pathLst>
            </a:custGeom>
            <a:gradFill rotWithShape="true">
              <a:gsLst>
                <a:gs pos="0">
                  <a:srgbClr val="322825">
                    <a:alpha val="100000"/>
                  </a:srgbClr>
                </a:gs>
                <a:gs pos="66000">
                  <a:srgbClr val="322825">
                    <a:alpha val="100000"/>
                  </a:srgbClr>
                </a:gs>
                <a:gs pos="100000">
                  <a:srgbClr val="322825">
                    <a:alpha val="0"/>
                  </a:srgbClr>
                </a:gs>
              </a:gsLst>
              <a:lin ang="10800012"/>
            </a:gradFill>
          </p:spPr>
        </p:sp>
      </p:grpSp>
      <p:sp>
        <p:nvSpPr>
          <p:cNvPr name="TextBox 7" id="7"/>
          <p:cNvSpPr txBox="true"/>
          <p:nvPr/>
        </p:nvSpPr>
        <p:spPr>
          <a:xfrm rot="0">
            <a:off x="3434731" y="4412250"/>
            <a:ext cx="6288750" cy="742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>
                <a:solidFill>
                  <a:srgbClr val="EDB572"/>
                </a:solidFill>
                <a:latin typeface="Arimo"/>
                <a:ea typeface="Arimo"/>
                <a:cs typeface="Arimo"/>
                <a:sym typeface="Arimo"/>
              </a:rPr>
              <a:t>Introdução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014477" y="3049762"/>
            <a:ext cx="1435350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7000">
                <a:solidFill>
                  <a:srgbClr val="FFFFFF"/>
                </a:solidFill>
                <a:latin typeface="Alfa Slab One"/>
                <a:ea typeface="Alfa Slab One"/>
                <a:cs typeface="Alfa Slab One"/>
                <a:sym typeface="Alfa Slab One"/>
              </a:rPr>
              <a:t>01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723469" y="3047850"/>
            <a:ext cx="1435350" cy="1032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b="true" sz="6000">
                <a:solidFill>
                  <a:srgbClr val="322825"/>
                </a:solidFill>
                <a:latin typeface="Arimo Bold"/>
                <a:ea typeface="Arimo Bold"/>
                <a:cs typeface="Arimo Bold"/>
                <a:sym typeface="Arimo Bold"/>
              </a:rPr>
              <a:t>02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129169" y="6626650"/>
            <a:ext cx="1435350" cy="1032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b="true" sz="6000">
                <a:solidFill>
                  <a:srgbClr val="322825"/>
                </a:solidFill>
                <a:latin typeface="Arimo Bold"/>
                <a:ea typeface="Arimo Bold"/>
                <a:cs typeface="Arimo Bold"/>
                <a:sym typeface="Arimo Bold"/>
              </a:rPr>
              <a:t>03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723469" y="6626650"/>
            <a:ext cx="1435350" cy="1032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b="true" sz="6000">
                <a:solidFill>
                  <a:srgbClr val="322825"/>
                </a:solidFill>
                <a:latin typeface="Arimo Bold"/>
                <a:ea typeface="Arimo Bold"/>
                <a:cs typeface="Arimo Bold"/>
                <a:sym typeface="Arimo Bold"/>
              </a:rPr>
              <a:t>04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69741" y="821831"/>
            <a:ext cx="16946035" cy="11863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349"/>
              </a:lnSpc>
            </a:pPr>
            <a:r>
              <a:rPr lang="en-US" sz="7791">
                <a:solidFill>
                  <a:srgbClr val="FFFFFF"/>
                </a:solidFill>
                <a:latin typeface="Alfa Slab One"/>
                <a:ea typeface="Alfa Slab One"/>
                <a:cs typeface="Alfa Slab One"/>
                <a:sym typeface="Alfa Slab One"/>
              </a:rPr>
              <a:t>Conteúdo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8942758" y="4400550"/>
            <a:ext cx="7535825" cy="742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59"/>
              </a:lnSpc>
            </a:pPr>
            <a:r>
              <a:rPr lang="en-US" sz="4800">
                <a:solidFill>
                  <a:srgbClr val="EDB572"/>
                </a:solidFill>
                <a:latin typeface="Arimo"/>
                <a:ea typeface="Arimo"/>
                <a:cs typeface="Arimo"/>
                <a:sym typeface="Arimo"/>
              </a:rPr>
              <a:t>Análise Crítica da Fase 1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876494" y="3023100"/>
            <a:ext cx="1435350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7000">
                <a:solidFill>
                  <a:srgbClr val="FFFFFF"/>
                </a:solidFill>
                <a:latin typeface="Alfa Slab One"/>
                <a:ea typeface="Alfa Slab One"/>
                <a:cs typeface="Alfa Slab One"/>
                <a:sym typeface="Alfa Slab One"/>
              </a:rPr>
              <a:t>02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4014477" y="6493419"/>
            <a:ext cx="1435350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7000">
                <a:solidFill>
                  <a:srgbClr val="FFFFFF"/>
                </a:solidFill>
                <a:latin typeface="Alfa Slab One"/>
                <a:ea typeface="Alfa Slab One"/>
                <a:cs typeface="Alfa Slab One"/>
                <a:sym typeface="Alfa Slab One"/>
              </a:rPr>
              <a:t>03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1876494" y="6466756"/>
            <a:ext cx="1435350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7000">
                <a:solidFill>
                  <a:srgbClr val="FFFFFF"/>
                </a:solidFill>
                <a:latin typeface="Alfa Slab One"/>
                <a:ea typeface="Alfa Slab One"/>
                <a:cs typeface="Alfa Slab One"/>
                <a:sym typeface="Alfa Slab One"/>
              </a:rPr>
              <a:t>04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406933" y="7791450"/>
            <a:ext cx="7535825" cy="742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59"/>
              </a:lnSpc>
            </a:pPr>
            <a:r>
              <a:rPr lang="en-US" sz="4800">
                <a:solidFill>
                  <a:srgbClr val="EDB572"/>
                </a:solidFill>
                <a:latin typeface="Arimo"/>
                <a:ea typeface="Arimo"/>
                <a:cs typeface="Arimo"/>
                <a:sym typeface="Arimo"/>
              </a:rPr>
              <a:t>Análise Crítica da Fase 2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566296" y="7791450"/>
            <a:ext cx="6288750" cy="1466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59"/>
              </a:lnSpc>
            </a:pPr>
            <a:r>
              <a:rPr lang="en-US" sz="4800">
                <a:solidFill>
                  <a:srgbClr val="EDB572"/>
                </a:solidFill>
                <a:latin typeface="Arimo"/>
                <a:ea typeface="Arimo"/>
                <a:cs typeface="Arimo"/>
                <a:sym typeface="Arimo"/>
              </a:rPr>
              <a:t>Avaliação Técnica das Abordagens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2282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-10800000">
            <a:off x="-34800" y="0"/>
            <a:ext cx="18322800" cy="10287004"/>
          </a:xfrm>
          <a:custGeom>
            <a:avLst/>
            <a:gdLst/>
            <a:ahLst/>
            <a:cxnLst/>
            <a:rect r="r" b="b" t="t" l="l"/>
            <a:pathLst>
              <a:path h="10287004" w="18322800">
                <a:moveTo>
                  <a:pt x="18322800" y="0"/>
                </a:moveTo>
                <a:lnTo>
                  <a:pt x="0" y="0"/>
                </a:lnTo>
                <a:lnTo>
                  <a:pt x="0" y="10287004"/>
                </a:lnTo>
                <a:lnTo>
                  <a:pt x="18322800" y="10287004"/>
                </a:lnTo>
                <a:lnTo>
                  <a:pt x="18322800" y="0"/>
                </a:lnTo>
                <a:close/>
              </a:path>
            </a:pathLst>
          </a:custGeom>
          <a:blipFill>
            <a:blip r:embed="rId3">
              <a:alphaModFix amt="30000"/>
            </a:blip>
            <a:stretch>
              <a:fillRect l="0" t="-10739" r="0" b="-8149"/>
            </a:stretch>
          </a:blipFill>
        </p:spPr>
      </p:sp>
      <p:grpSp>
        <p:nvGrpSpPr>
          <p:cNvPr name="Group 3" id="3"/>
          <p:cNvGrpSpPr/>
          <p:nvPr/>
        </p:nvGrpSpPr>
        <p:grpSpPr>
          <a:xfrm rot="5400000">
            <a:off x="962937" y="-979989"/>
            <a:ext cx="10310400" cy="12270378"/>
            <a:chOff x="0" y="0"/>
            <a:chExt cx="13747200" cy="1636050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3747242" cy="16360521"/>
            </a:xfrm>
            <a:custGeom>
              <a:avLst/>
              <a:gdLst/>
              <a:ahLst/>
              <a:cxnLst/>
              <a:rect r="r" b="b" t="t" l="l"/>
              <a:pathLst>
                <a:path h="16360521" w="13747242">
                  <a:moveTo>
                    <a:pt x="0" y="0"/>
                  </a:moveTo>
                  <a:lnTo>
                    <a:pt x="13747242" y="0"/>
                  </a:lnTo>
                  <a:lnTo>
                    <a:pt x="13747242" y="16360521"/>
                  </a:lnTo>
                  <a:lnTo>
                    <a:pt x="0" y="16360521"/>
                  </a:lnTo>
                  <a:close/>
                </a:path>
              </a:pathLst>
            </a:custGeom>
            <a:gradFill rotWithShape="true">
              <a:gsLst>
                <a:gs pos="0">
                  <a:srgbClr val="322825">
                    <a:alpha val="100000"/>
                  </a:srgbClr>
                </a:gs>
                <a:gs pos="66000">
                  <a:srgbClr val="322825">
                    <a:alpha val="100000"/>
                  </a:srgbClr>
                </a:gs>
                <a:gs pos="100000">
                  <a:srgbClr val="322825">
                    <a:alpha val="0"/>
                  </a:srgbClr>
                </a:gs>
              </a:gsLst>
              <a:lin ang="12"/>
            </a:gradFill>
          </p:spPr>
        </p:sp>
      </p:grpSp>
      <p:grpSp>
        <p:nvGrpSpPr>
          <p:cNvPr name="Group 5" id="5"/>
          <p:cNvGrpSpPr/>
          <p:nvPr/>
        </p:nvGrpSpPr>
        <p:grpSpPr>
          <a:xfrm rot="-5400000">
            <a:off x="6979879" y="-979989"/>
            <a:ext cx="10310400" cy="12270378"/>
            <a:chOff x="0" y="0"/>
            <a:chExt cx="13747200" cy="1636050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3747242" cy="16360521"/>
            </a:xfrm>
            <a:custGeom>
              <a:avLst/>
              <a:gdLst/>
              <a:ahLst/>
              <a:cxnLst/>
              <a:rect r="r" b="b" t="t" l="l"/>
              <a:pathLst>
                <a:path h="16360521" w="13747242">
                  <a:moveTo>
                    <a:pt x="13747242" y="0"/>
                  </a:moveTo>
                  <a:lnTo>
                    <a:pt x="0" y="0"/>
                  </a:lnTo>
                  <a:lnTo>
                    <a:pt x="0" y="16360521"/>
                  </a:lnTo>
                  <a:lnTo>
                    <a:pt x="13747242" y="16360521"/>
                  </a:lnTo>
                  <a:close/>
                </a:path>
              </a:pathLst>
            </a:custGeom>
            <a:gradFill rotWithShape="true">
              <a:gsLst>
                <a:gs pos="0">
                  <a:srgbClr val="322825">
                    <a:alpha val="100000"/>
                  </a:srgbClr>
                </a:gs>
                <a:gs pos="66000">
                  <a:srgbClr val="322825">
                    <a:alpha val="100000"/>
                  </a:srgbClr>
                </a:gs>
                <a:gs pos="100000">
                  <a:srgbClr val="322825">
                    <a:alpha val="0"/>
                  </a:srgbClr>
                </a:gs>
              </a:gsLst>
              <a:lin ang="10800012"/>
            </a:gradFill>
          </p:spPr>
        </p:sp>
      </p:grpSp>
      <p:sp>
        <p:nvSpPr>
          <p:cNvPr name="TextBox 7" id="7"/>
          <p:cNvSpPr txBox="true"/>
          <p:nvPr/>
        </p:nvSpPr>
        <p:spPr>
          <a:xfrm rot="0">
            <a:off x="4014477" y="3049762"/>
            <a:ext cx="1435350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7000">
                <a:solidFill>
                  <a:srgbClr val="FFFFFF"/>
                </a:solidFill>
                <a:latin typeface="Alfa Slab One"/>
                <a:ea typeface="Alfa Slab One"/>
                <a:cs typeface="Alfa Slab One"/>
                <a:sym typeface="Alfa Slab One"/>
              </a:rPr>
              <a:t>05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723469" y="3047850"/>
            <a:ext cx="1435350" cy="1032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b="true" sz="6000">
                <a:solidFill>
                  <a:srgbClr val="322825"/>
                </a:solidFill>
                <a:latin typeface="Arimo Bold"/>
                <a:ea typeface="Arimo Bold"/>
                <a:cs typeface="Arimo Bold"/>
                <a:sym typeface="Arimo Bold"/>
              </a:rPr>
              <a:t>02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129169" y="6626650"/>
            <a:ext cx="1435350" cy="1032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b="true" sz="6000">
                <a:solidFill>
                  <a:srgbClr val="322825"/>
                </a:solidFill>
                <a:latin typeface="Arimo Bold"/>
                <a:ea typeface="Arimo Bold"/>
                <a:cs typeface="Arimo Bold"/>
                <a:sym typeface="Arimo Bold"/>
              </a:rPr>
              <a:t>03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723469" y="6626650"/>
            <a:ext cx="1435350" cy="1032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00"/>
              </a:lnSpc>
            </a:pPr>
            <a:r>
              <a:rPr lang="en-US" b="true" sz="6000">
                <a:solidFill>
                  <a:srgbClr val="322825"/>
                </a:solidFill>
                <a:latin typeface="Arimo Bold"/>
                <a:ea typeface="Arimo Bold"/>
                <a:cs typeface="Arimo Bold"/>
                <a:sym typeface="Arimo Bold"/>
              </a:rPr>
              <a:t>04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69741" y="821831"/>
            <a:ext cx="16946035" cy="11863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349"/>
              </a:lnSpc>
            </a:pPr>
            <a:r>
              <a:rPr lang="en-US" sz="7791">
                <a:solidFill>
                  <a:srgbClr val="FFFFFF"/>
                </a:solidFill>
                <a:latin typeface="Alfa Slab One"/>
                <a:ea typeface="Alfa Slab One"/>
                <a:cs typeface="Alfa Slab One"/>
                <a:sym typeface="Alfa Slab One"/>
              </a:rPr>
              <a:t>Conteúdo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406933" y="4400550"/>
            <a:ext cx="7535825" cy="1466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59"/>
              </a:lnSpc>
            </a:pPr>
            <a:r>
              <a:rPr lang="en-US" sz="4800">
                <a:solidFill>
                  <a:srgbClr val="EDB572"/>
                </a:solidFill>
                <a:latin typeface="Arimo"/>
                <a:ea typeface="Arimo"/>
                <a:cs typeface="Arimo"/>
                <a:sym typeface="Arimo"/>
              </a:rPr>
              <a:t>Propostas de Melhoria (Visão Geral)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1876494" y="3023100"/>
            <a:ext cx="1435350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7000">
                <a:solidFill>
                  <a:srgbClr val="FFFFFF"/>
                </a:solidFill>
                <a:latin typeface="Alfa Slab One"/>
                <a:ea typeface="Alfa Slab One"/>
                <a:cs typeface="Alfa Slab One"/>
                <a:sym typeface="Alfa Slab One"/>
              </a:rPr>
              <a:t>06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531882" y="4400550"/>
            <a:ext cx="6946702" cy="742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>
                <a:solidFill>
                  <a:srgbClr val="EDB572"/>
                </a:solidFill>
                <a:latin typeface="Arimo"/>
                <a:ea typeface="Arimo"/>
                <a:cs typeface="Arimo"/>
                <a:sym typeface="Arimo"/>
              </a:rPr>
              <a:t>Cronograma Consolidado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408925" y="6309721"/>
            <a:ext cx="1435350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7000">
                <a:solidFill>
                  <a:srgbClr val="FFFFFF"/>
                </a:solidFill>
                <a:latin typeface="Alfa Slab One"/>
                <a:ea typeface="Alfa Slab One"/>
                <a:cs typeface="Alfa Slab One"/>
                <a:sym typeface="Alfa Slab One"/>
              </a:rPr>
              <a:t>07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5358688" y="7770752"/>
            <a:ext cx="7535825" cy="742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59"/>
              </a:lnSpc>
            </a:pPr>
            <a:r>
              <a:rPr lang="en-US" sz="4800">
                <a:solidFill>
                  <a:srgbClr val="EDB572"/>
                </a:solidFill>
                <a:latin typeface="Arimo"/>
                <a:ea typeface="Arimo"/>
                <a:cs typeface="Arimo"/>
                <a:sym typeface="Arimo"/>
              </a:rPr>
              <a:t>Conclusão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2282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4800" y="0"/>
            <a:ext cx="18322800" cy="10287004"/>
          </a:xfrm>
          <a:custGeom>
            <a:avLst/>
            <a:gdLst/>
            <a:ahLst/>
            <a:cxnLst/>
            <a:rect r="r" b="b" t="t" l="l"/>
            <a:pathLst>
              <a:path h="10287004" w="18322800">
                <a:moveTo>
                  <a:pt x="0" y="0"/>
                </a:moveTo>
                <a:lnTo>
                  <a:pt x="18322800" y="0"/>
                </a:lnTo>
                <a:lnTo>
                  <a:pt x="18322800" y="10287004"/>
                </a:lnTo>
                <a:lnTo>
                  <a:pt x="0" y="1028700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0000"/>
            </a:blip>
            <a:stretch>
              <a:fillRect l="0" t="-10739" r="0" b="-8149"/>
            </a:stretch>
          </a:blipFill>
        </p:spPr>
      </p:sp>
      <p:grpSp>
        <p:nvGrpSpPr>
          <p:cNvPr name="Group 3" id="3"/>
          <p:cNvGrpSpPr/>
          <p:nvPr/>
        </p:nvGrpSpPr>
        <p:grpSpPr>
          <a:xfrm rot="5400000">
            <a:off x="962937" y="-979989"/>
            <a:ext cx="10310400" cy="12270378"/>
            <a:chOff x="0" y="0"/>
            <a:chExt cx="13747200" cy="1636050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3747242" cy="16360521"/>
            </a:xfrm>
            <a:custGeom>
              <a:avLst/>
              <a:gdLst/>
              <a:ahLst/>
              <a:cxnLst/>
              <a:rect r="r" b="b" t="t" l="l"/>
              <a:pathLst>
                <a:path h="16360521" w="13747242">
                  <a:moveTo>
                    <a:pt x="0" y="0"/>
                  </a:moveTo>
                  <a:lnTo>
                    <a:pt x="13747242" y="0"/>
                  </a:lnTo>
                  <a:lnTo>
                    <a:pt x="13747242" y="16360521"/>
                  </a:lnTo>
                  <a:lnTo>
                    <a:pt x="0" y="16360521"/>
                  </a:lnTo>
                  <a:close/>
                </a:path>
              </a:pathLst>
            </a:custGeom>
            <a:gradFill rotWithShape="true">
              <a:gsLst>
                <a:gs pos="0">
                  <a:srgbClr val="322825">
                    <a:alpha val="100000"/>
                  </a:srgbClr>
                </a:gs>
                <a:gs pos="66000">
                  <a:srgbClr val="322825">
                    <a:alpha val="100000"/>
                  </a:srgbClr>
                </a:gs>
                <a:gs pos="100000">
                  <a:srgbClr val="322825">
                    <a:alpha val="0"/>
                  </a:srgbClr>
                </a:gs>
              </a:gsLst>
              <a:lin ang="12"/>
            </a:gradFill>
          </p:spPr>
        </p:sp>
      </p:grpSp>
      <p:grpSp>
        <p:nvGrpSpPr>
          <p:cNvPr name="Group 5" id="5"/>
          <p:cNvGrpSpPr/>
          <p:nvPr/>
        </p:nvGrpSpPr>
        <p:grpSpPr>
          <a:xfrm rot="-5400000">
            <a:off x="6979879" y="-979989"/>
            <a:ext cx="10310400" cy="12270378"/>
            <a:chOff x="0" y="0"/>
            <a:chExt cx="13747200" cy="1636050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3747242" cy="16360521"/>
            </a:xfrm>
            <a:custGeom>
              <a:avLst/>
              <a:gdLst/>
              <a:ahLst/>
              <a:cxnLst/>
              <a:rect r="r" b="b" t="t" l="l"/>
              <a:pathLst>
                <a:path h="16360521" w="13747242">
                  <a:moveTo>
                    <a:pt x="13747242" y="0"/>
                  </a:moveTo>
                  <a:lnTo>
                    <a:pt x="0" y="0"/>
                  </a:lnTo>
                  <a:lnTo>
                    <a:pt x="0" y="16360521"/>
                  </a:lnTo>
                  <a:lnTo>
                    <a:pt x="13747242" y="16360521"/>
                  </a:lnTo>
                  <a:close/>
                </a:path>
              </a:pathLst>
            </a:custGeom>
            <a:gradFill rotWithShape="true">
              <a:gsLst>
                <a:gs pos="0">
                  <a:srgbClr val="322825">
                    <a:alpha val="100000"/>
                  </a:srgbClr>
                </a:gs>
                <a:gs pos="66000">
                  <a:srgbClr val="322825">
                    <a:alpha val="100000"/>
                  </a:srgbClr>
                </a:gs>
                <a:gs pos="100000">
                  <a:srgbClr val="322825">
                    <a:alpha val="0"/>
                  </a:srgbClr>
                </a:gs>
              </a:gsLst>
              <a:lin ang="10800012"/>
            </a:gradFill>
          </p:spPr>
        </p:sp>
      </p:grpSp>
      <p:sp>
        <p:nvSpPr>
          <p:cNvPr name="Freeform 7" id="7"/>
          <p:cNvSpPr/>
          <p:nvPr/>
        </p:nvSpPr>
        <p:spPr>
          <a:xfrm flipH="true" flipV="false" rot="0">
            <a:off x="0" y="-25400"/>
            <a:ext cx="18288006" cy="10287004"/>
          </a:xfrm>
          <a:custGeom>
            <a:avLst/>
            <a:gdLst/>
            <a:ahLst/>
            <a:cxnLst/>
            <a:rect r="r" b="b" t="t" l="l"/>
            <a:pathLst>
              <a:path h="10287004" w="18288006">
                <a:moveTo>
                  <a:pt x="18288006" y="0"/>
                </a:moveTo>
                <a:lnTo>
                  <a:pt x="0" y="0"/>
                </a:lnTo>
                <a:lnTo>
                  <a:pt x="0" y="10287004"/>
                </a:lnTo>
                <a:lnTo>
                  <a:pt x="18288006" y="10287004"/>
                </a:lnTo>
                <a:lnTo>
                  <a:pt x="18288006" y="0"/>
                </a:lnTo>
                <a:close/>
              </a:path>
            </a:pathLst>
          </a:custGeom>
          <a:blipFill>
            <a:blip r:embed="rId4"/>
            <a:stretch>
              <a:fillRect l="-29049" t="-9329" r="29049" b="-9333"/>
            </a:stretch>
          </a:blipFill>
        </p:spPr>
      </p:sp>
      <p:grpSp>
        <p:nvGrpSpPr>
          <p:cNvPr name="Group 8" id="8"/>
          <p:cNvGrpSpPr/>
          <p:nvPr/>
        </p:nvGrpSpPr>
        <p:grpSpPr>
          <a:xfrm rot="-5400000">
            <a:off x="1547100" y="-1547100"/>
            <a:ext cx="10310400" cy="13404600"/>
            <a:chOff x="0" y="0"/>
            <a:chExt cx="13747200" cy="1787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3747242" cy="17872838"/>
            </a:xfrm>
            <a:custGeom>
              <a:avLst/>
              <a:gdLst/>
              <a:ahLst/>
              <a:cxnLst/>
              <a:rect r="r" b="b" t="t" l="l"/>
              <a:pathLst>
                <a:path h="17872838" w="13747242">
                  <a:moveTo>
                    <a:pt x="13747242" y="0"/>
                  </a:moveTo>
                  <a:lnTo>
                    <a:pt x="0" y="0"/>
                  </a:lnTo>
                  <a:lnTo>
                    <a:pt x="0" y="17872838"/>
                  </a:lnTo>
                  <a:lnTo>
                    <a:pt x="13747242" y="17872838"/>
                  </a:lnTo>
                  <a:close/>
                </a:path>
              </a:pathLst>
            </a:custGeom>
            <a:gradFill rotWithShape="true">
              <a:gsLst>
                <a:gs pos="0">
                  <a:srgbClr val="322825">
                    <a:alpha val="100000"/>
                  </a:srgbClr>
                </a:gs>
                <a:gs pos="66000">
                  <a:srgbClr val="322825">
                    <a:alpha val="100000"/>
                  </a:srgbClr>
                </a:gs>
                <a:gs pos="100000">
                  <a:srgbClr val="322825">
                    <a:alpha val="0"/>
                  </a:srgbClr>
                </a:gs>
              </a:gsLst>
              <a:lin ang="10800012"/>
            </a:gra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769275" y="2904650"/>
            <a:ext cx="8813550" cy="10572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00"/>
              </a:lnSpc>
            </a:pPr>
            <a:r>
              <a:rPr lang="en-US" sz="7000">
                <a:solidFill>
                  <a:srgbClr val="FFFFFF"/>
                </a:solidFill>
                <a:latin typeface="Alfa Slab One"/>
                <a:ea typeface="Alfa Slab One"/>
                <a:cs typeface="Alfa Slab One"/>
                <a:sym typeface="Alfa Slab One"/>
              </a:rPr>
              <a:t>Introdução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769275" y="4097050"/>
            <a:ext cx="8813550" cy="16691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1"/>
              </a:lnSpc>
            </a:pP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O Restaurante “Sabor da Vovó” buscou modernizar seu serviço com um cardápio digital, contratando a startup “InovaSoft”. A solução, implementada em duas fases, trouxe avanços importantes, mas ainda deixou lacunas relevantes.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2282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0">
            <a:off x="0" y="-49848"/>
            <a:ext cx="18288006" cy="10336850"/>
          </a:xfrm>
          <a:custGeom>
            <a:avLst/>
            <a:gdLst/>
            <a:ahLst/>
            <a:cxnLst/>
            <a:rect r="r" b="b" t="t" l="l"/>
            <a:pathLst>
              <a:path h="10336850" w="18288006">
                <a:moveTo>
                  <a:pt x="18288006" y="0"/>
                </a:moveTo>
                <a:lnTo>
                  <a:pt x="0" y="0"/>
                </a:lnTo>
                <a:lnTo>
                  <a:pt x="0" y="10336850"/>
                </a:lnTo>
                <a:lnTo>
                  <a:pt x="18288006" y="10336850"/>
                </a:lnTo>
                <a:lnTo>
                  <a:pt x="18288006" y="0"/>
                </a:lnTo>
                <a:close/>
              </a:path>
            </a:pathLst>
          </a:custGeom>
          <a:blipFill>
            <a:blip r:embed="rId3">
              <a:alphaModFix amt="4000"/>
            </a:blip>
            <a:stretch>
              <a:fillRect l="0" t="-10869" r="0" b="-722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0" y="-25400"/>
            <a:ext cx="18288006" cy="10287004"/>
          </a:xfrm>
          <a:custGeom>
            <a:avLst/>
            <a:gdLst/>
            <a:ahLst/>
            <a:cxnLst/>
            <a:rect r="r" b="b" t="t" l="l"/>
            <a:pathLst>
              <a:path h="10287004" w="18288006">
                <a:moveTo>
                  <a:pt x="0" y="0"/>
                </a:moveTo>
                <a:lnTo>
                  <a:pt x="18288006" y="0"/>
                </a:lnTo>
                <a:lnTo>
                  <a:pt x="18288006" y="10287004"/>
                </a:lnTo>
                <a:lnTo>
                  <a:pt x="0" y="1028700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9329" r="0" b="-9333"/>
            </a:stretch>
          </a:blipFill>
        </p:spPr>
      </p:sp>
      <p:grpSp>
        <p:nvGrpSpPr>
          <p:cNvPr name="Group 4" id="4"/>
          <p:cNvGrpSpPr/>
          <p:nvPr/>
        </p:nvGrpSpPr>
        <p:grpSpPr>
          <a:xfrm rot="5400000">
            <a:off x="6681300" y="-1296300"/>
            <a:ext cx="10310400" cy="12903000"/>
            <a:chOff x="0" y="0"/>
            <a:chExt cx="13747200" cy="17204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3747242" cy="17204055"/>
            </a:xfrm>
            <a:custGeom>
              <a:avLst/>
              <a:gdLst/>
              <a:ahLst/>
              <a:cxnLst/>
              <a:rect r="r" b="b" t="t" l="l"/>
              <a:pathLst>
                <a:path h="17204055" w="13747242">
                  <a:moveTo>
                    <a:pt x="0" y="0"/>
                  </a:moveTo>
                  <a:lnTo>
                    <a:pt x="13747242" y="0"/>
                  </a:lnTo>
                  <a:lnTo>
                    <a:pt x="13747242" y="17204055"/>
                  </a:lnTo>
                  <a:lnTo>
                    <a:pt x="0" y="17204055"/>
                  </a:lnTo>
                  <a:close/>
                </a:path>
              </a:pathLst>
            </a:custGeom>
            <a:gradFill rotWithShape="true">
              <a:gsLst>
                <a:gs pos="0">
                  <a:srgbClr val="322825">
                    <a:alpha val="100000"/>
                  </a:srgbClr>
                </a:gs>
                <a:gs pos="54000">
                  <a:srgbClr val="322825">
                    <a:alpha val="100000"/>
                  </a:srgbClr>
                </a:gs>
                <a:gs pos="100000">
                  <a:srgbClr val="322825">
                    <a:alpha val="0"/>
                  </a:srgbClr>
                </a:gs>
              </a:gsLst>
              <a:lin ang="12"/>
            </a:gradFill>
          </p:spPr>
        </p:sp>
      </p:grpSp>
      <p:sp>
        <p:nvSpPr>
          <p:cNvPr name="TextBox 6" id="6"/>
          <p:cNvSpPr txBox="true"/>
          <p:nvPr/>
        </p:nvSpPr>
        <p:spPr>
          <a:xfrm rot="0">
            <a:off x="7194274" y="2083468"/>
            <a:ext cx="9575165" cy="493791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935"/>
              </a:lnSpc>
            </a:pPr>
            <a:r>
              <a:rPr lang="en-US" sz="10779">
                <a:solidFill>
                  <a:srgbClr val="FFFFFF"/>
                </a:solidFill>
                <a:latin typeface="Alfa Slab One"/>
                <a:ea typeface="Alfa Slab One"/>
                <a:cs typeface="Alfa Slab One"/>
                <a:sym typeface="Alfa Slab One"/>
              </a:rPr>
              <a:t>A</a:t>
            </a:r>
            <a:r>
              <a:rPr lang="en-US" sz="10779">
                <a:solidFill>
                  <a:srgbClr val="FFFFFF"/>
                </a:solidFill>
                <a:latin typeface="Alfa Slab One"/>
                <a:ea typeface="Alfa Slab One"/>
                <a:cs typeface="Alfa Slab One"/>
                <a:sym typeface="Alfa Slab One"/>
              </a:rPr>
              <a:t>nálise Crítica da Fase 1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2282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-10800000">
            <a:off x="0" y="-49848"/>
            <a:ext cx="18288006" cy="10336850"/>
          </a:xfrm>
          <a:custGeom>
            <a:avLst/>
            <a:gdLst/>
            <a:ahLst/>
            <a:cxnLst/>
            <a:rect r="r" b="b" t="t" l="l"/>
            <a:pathLst>
              <a:path h="10336850" w="18288006">
                <a:moveTo>
                  <a:pt x="18288006" y="0"/>
                </a:moveTo>
                <a:lnTo>
                  <a:pt x="0" y="0"/>
                </a:lnTo>
                <a:lnTo>
                  <a:pt x="0" y="10336850"/>
                </a:lnTo>
                <a:lnTo>
                  <a:pt x="18288006" y="10336850"/>
                </a:lnTo>
                <a:lnTo>
                  <a:pt x="18288006" y="0"/>
                </a:lnTo>
                <a:close/>
              </a:path>
            </a:pathLst>
          </a:custGeom>
          <a:blipFill>
            <a:blip r:embed="rId3">
              <a:alphaModFix amt="30000"/>
            </a:blip>
            <a:stretch>
              <a:fillRect l="0" t="-10869" r="0" b="-7221"/>
            </a:stretch>
          </a:blipFill>
        </p:spPr>
      </p:sp>
      <p:grpSp>
        <p:nvGrpSpPr>
          <p:cNvPr name="Group 3" id="3"/>
          <p:cNvGrpSpPr/>
          <p:nvPr/>
        </p:nvGrpSpPr>
        <p:grpSpPr>
          <a:xfrm rot="5400000">
            <a:off x="962937" y="-979989"/>
            <a:ext cx="10310400" cy="12270378"/>
            <a:chOff x="0" y="0"/>
            <a:chExt cx="13747200" cy="1636050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3747242" cy="16360521"/>
            </a:xfrm>
            <a:custGeom>
              <a:avLst/>
              <a:gdLst/>
              <a:ahLst/>
              <a:cxnLst/>
              <a:rect r="r" b="b" t="t" l="l"/>
              <a:pathLst>
                <a:path h="16360521" w="13747242">
                  <a:moveTo>
                    <a:pt x="0" y="0"/>
                  </a:moveTo>
                  <a:lnTo>
                    <a:pt x="13747242" y="0"/>
                  </a:lnTo>
                  <a:lnTo>
                    <a:pt x="13747242" y="16360521"/>
                  </a:lnTo>
                  <a:lnTo>
                    <a:pt x="0" y="16360521"/>
                  </a:lnTo>
                  <a:close/>
                </a:path>
              </a:pathLst>
            </a:custGeom>
            <a:gradFill rotWithShape="true">
              <a:gsLst>
                <a:gs pos="0">
                  <a:srgbClr val="322825">
                    <a:alpha val="100000"/>
                  </a:srgbClr>
                </a:gs>
                <a:gs pos="66000">
                  <a:srgbClr val="322825">
                    <a:alpha val="100000"/>
                  </a:srgbClr>
                </a:gs>
                <a:gs pos="100000">
                  <a:srgbClr val="322825">
                    <a:alpha val="0"/>
                  </a:srgbClr>
                </a:gs>
              </a:gsLst>
              <a:lin ang="12"/>
            </a:gradFill>
          </p:spPr>
        </p:sp>
      </p:grpSp>
      <p:grpSp>
        <p:nvGrpSpPr>
          <p:cNvPr name="Group 5" id="5"/>
          <p:cNvGrpSpPr/>
          <p:nvPr/>
        </p:nvGrpSpPr>
        <p:grpSpPr>
          <a:xfrm rot="-5400000">
            <a:off x="6979879" y="-979989"/>
            <a:ext cx="10310400" cy="12270378"/>
            <a:chOff x="0" y="0"/>
            <a:chExt cx="13747200" cy="1636050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3747242" cy="16360521"/>
            </a:xfrm>
            <a:custGeom>
              <a:avLst/>
              <a:gdLst/>
              <a:ahLst/>
              <a:cxnLst/>
              <a:rect r="r" b="b" t="t" l="l"/>
              <a:pathLst>
                <a:path h="16360521" w="13747242">
                  <a:moveTo>
                    <a:pt x="13747242" y="0"/>
                  </a:moveTo>
                  <a:lnTo>
                    <a:pt x="0" y="0"/>
                  </a:lnTo>
                  <a:lnTo>
                    <a:pt x="0" y="16360521"/>
                  </a:lnTo>
                  <a:lnTo>
                    <a:pt x="13747242" y="16360521"/>
                  </a:lnTo>
                  <a:close/>
                </a:path>
              </a:pathLst>
            </a:custGeom>
            <a:gradFill rotWithShape="true">
              <a:gsLst>
                <a:gs pos="0">
                  <a:srgbClr val="322825">
                    <a:alpha val="100000"/>
                  </a:srgbClr>
                </a:gs>
                <a:gs pos="66000">
                  <a:srgbClr val="322825">
                    <a:alpha val="100000"/>
                  </a:srgbClr>
                </a:gs>
                <a:gs pos="100000">
                  <a:srgbClr val="322825">
                    <a:alpha val="0"/>
                  </a:srgbClr>
                </a:gs>
              </a:gsLst>
              <a:lin ang="10800012"/>
            </a:gradFill>
          </p:spPr>
        </p:sp>
      </p:grpSp>
      <p:sp>
        <p:nvSpPr>
          <p:cNvPr name="TextBox 7" id="7"/>
          <p:cNvSpPr txBox="true"/>
          <p:nvPr/>
        </p:nvSpPr>
        <p:spPr>
          <a:xfrm rot="0">
            <a:off x="1531425" y="981475"/>
            <a:ext cx="15225150" cy="1019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40"/>
              </a:lnSpc>
            </a:pPr>
            <a:r>
              <a:rPr lang="en-US" sz="6700">
                <a:solidFill>
                  <a:srgbClr val="FFFFFF"/>
                </a:solidFill>
                <a:latin typeface="Alfa Slab One"/>
                <a:ea typeface="Alfa Slab One"/>
                <a:cs typeface="Alfa Slab One"/>
                <a:sym typeface="Alfa Slab One"/>
              </a:rPr>
              <a:t>A</a:t>
            </a:r>
            <a:r>
              <a:rPr lang="en-US" sz="6700">
                <a:solidFill>
                  <a:srgbClr val="FFFFFF"/>
                </a:solidFill>
                <a:latin typeface="Alfa Slab One"/>
                <a:ea typeface="Alfa Slab One"/>
                <a:cs typeface="Alfa Slab One"/>
                <a:sym typeface="Alfa Slab One"/>
              </a:rPr>
              <a:t>nálise Crítica da Fase 1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531425" y="2117364"/>
            <a:ext cx="13500299" cy="86362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71"/>
              </a:lnSpc>
            </a:pPr>
            <a:r>
              <a:rPr lang="en-US" sz="5726">
                <a:solidFill>
                  <a:srgbClr val="EDB572"/>
                </a:solidFill>
                <a:latin typeface="Moontime"/>
                <a:ea typeface="Moontime"/>
                <a:cs typeface="Moontime"/>
                <a:sym typeface="Moontime"/>
              </a:rPr>
              <a:t>Pontos Fortes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914554" y="6000410"/>
            <a:ext cx="11316150" cy="866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876"/>
              </a:lnSpc>
            </a:pPr>
            <a:r>
              <a:rPr lang="en-US" sz="5730">
                <a:solidFill>
                  <a:srgbClr val="EDB572"/>
                </a:solidFill>
                <a:latin typeface="Moontime"/>
                <a:ea typeface="Moontime"/>
                <a:cs typeface="Moontime"/>
                <a:sym typeface="Moontime"/>
              </a:rPr>
              <a:t>Pontos Fracos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50932" y="3042897"/>
            <a:ext cx="11316150" cy="289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2879"/>
              </a:lnSpc>
              <a:buFont typeface="Arial"/>
              <a:buChar char="•"/>
            </a:pPr>
            <a:r>
              <a:rPr lang="en-US" b="true" sz="2400">
                <a:solidFill>
                  <a:srgbClr val="FFFFFF"/>
                </a:solidFill>
                <a:latin typeface="Cabin Bold"/>
                <a:ea typeface="Cabin Bold"/>
                <a:cs typeface="Cabin Bold"/>
                <a:sym typeface="Cabin Bold"/>
              </a:rPr>
              <a:t> Rap</a:t>
            </a:r>
            <a:r>
              <a:rPr lang="en-US" b="true" sz="2400">
                <a:solidFill>
                  <a:srgbClr val="FFFFFF"/>
                </a:solidFill>
                <a:latin typeface="Cabin Bold"/>
                <a:ea typeface="Cabin Bold"/>
                <a:cs typeface="Cabin Bold"/>
                <a:sym typeface="Cabin Bold"/>
              </a:rPr>
              <a:t>idez na entrega:</a:t>
            </a: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 Primeira versão funcional em 45 dias.</a:t>
            </a:r>
          </a:p>
          <a:p>
            <a:pPr algn="l">
              <a:lnSpc>
                <a:spcPts val="2879"/>
              </a:lnSpc>
            </a:pPr>
          </a:p>
          <a:p>
            <a:pPr algn="l" marL="518160" indent="-259080" lvl="1">
              <a:lnSpc>
                <a:spcPts val="2879"/>
              </a:lnSpc>
              <a:buFont typeface="Arial"/>
              <a:buChar char="•"/>
            </a:pPr>
            <a:r>
              <a:rPr lang="en-US" b="true" sz="2400">
                <a:solidFill>
                  <a:srgbClr val="FFFFFF"/>
                </a:solidFill>
                <a:latin typeface="Cabin Bold"/>
                <a:ea typeface="Cabin Bold"/>
                <a:cs typeface="Cabin Bold"/>
                <a:sym typeface="Cabin Bold"/>
              </a:rPr>
              <a:t>Interface responsiva:</a:t>
            </a: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 Adaptável a dispositivos móveis.</a:t>
            </a:r>
          </a:p>
          <a:p>
            <a:pPr algn="l">
              <a:lnSpc>
                <a:spcPts val="2879"/>
              </a:lnSpc>
            </a:pPr>
          </a:p>
          <a:p>
            <a:pPr algn="l" marL="518160" indent="-259080" lvl="1">
              <a:lnSpc>
                <a:spcPts val="2879"/>
              </a:lnSpc>
              <a:buFont typeface="Arial"/>
              <a:buChar char="•"/>
            </a:pPr>
            <a:r>
              <a:rPr lang="en-US" b="true" sz="2400">
                <a:solidFill>
                  <a:srgbClr val="FFFFFF"/>
                </a:solidFill>
                <a:latin typeface="Cabin Bold"/>
                <a:ea typeface="Cabin Bold"/>
                <a:cs typeface="Cabin Bold"/>
                <a:sym typeface="Cabin Bold"/>
              </a:rPr>
              <a:t>Adoção de metodologias ágeis:</a:t>
            </a: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 Scrum simplificado promoveu comunicação contínua com o cliente.</a:t>
            </a:r>
          </a:p>
          <a:p>
            <a:pPr algn="l">
              <a:lnSpc>
                <a:spcPts val="2879"/>
              </a:lnSpc>
            </a:pPr>
          </a:p>
          <a:p>
            <a:pPr algn="l" marL="518160" indent="-259080" lvl="1">
              <a:lnSpc>
                <a:spcPts val="2879"/>
              </a:lnSpc>
              <a:buFont typeface="Arial"/>
              <a:buChar char="•"/>
            </a:pPr>
            <a:r>
              <a:rPr lang="en-US" b="true" sz="2400">
                <a:solidFill>
                  <a:srgbClr val="FFFFFF"/>
                </a:solidFill>
                <a:latin typeface="Cabin Bold"/>
                <a:ea typeface="Cabin Bold"/>
                <a:cs typeface="Cabin Bold"/>
                <a:sym typeface="Cabin Bold"/>
              </a:rPr>
              <a:t>Acesso por QR Code:</a:t>
            </a: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 Reduziu a necessidade de impressão.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3367275" y="6867185"/>
            <a:ext cx="12517864" cy="289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2879"/>
              </a:lnSpc>
              <a:buFont typeface="Arial"/>
              <a:buChar char="•"/>
            </a:pPr>
            <a:r>
              <a:rPr lang="en-US" b="true" sz="2400">
                <a:solidFill>
                  <a:srgbClr val="FFFFFF"/>
                </a:solidFill>
                <a:latin typeface="Cabin Bold"/>
                <a:ea typeface="Cabin Bold"/>
                <a:cs typeface="Cabin Bold"/>
                <a:sym typeface="Cabin Bold"/>
              </a:rPr>
              <a:t>L</a:t>
            </a:r>
            <a:r>
              <a:rPr lang="en-US" b="true" sz="2400">
                <a:solidFill>
                  <a:srgbClr val="FFFFFF"/>
                </a:solidFill>
                <a:latin typeface="Cabin Bold"/>
                <a:ea typeface="Cabin Bold"/>
                <a:cs typeface="Cabin Bold"/>
                <a:sym typeface="Cabin Bold"/>
              </a:rPr>
              <a:t>evantamento de requisitos superficial:</a:t>
            </a: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 Falta de entendimento profundo dos usuários finais (ex: idosos e turistas).</a:t>
            </a:r>
          </a:p>
          <a:p>
            <a:pPr algn="l">
              <a:lnSpc>
                <a:spcPts val="2879"/>
              </a:lnSpc>
            </a:pPr>
          </a:p>
          <a:p>
            <a:pPr algn="l" marL="518160" indent="-259080" lvl="1">
              <a:lnSpc>
                <a:spcPts val="2879"/>
              </a:lnSpc>
              <a:buFont typeface="Arial"/>
              <a:buChar char="•"/>
            </a:pPr>
            <a:r>
              <a:rPr lang="en-US" b="true" sz="2400">
                <a:solidFill>
                  <a:srgbClr val="FFFFFF"/>
                </a:solidFill>
                <a:latin typeface="Cabin Bold"/>
                <a:ea typeface="Cabin Bold"/>
                <a:cs typeface="Cabin Bold"/>
                <a:sym typeface="Cabin Bold"/>
              </a:rPr>
              <a:t>Falta de CMS na primeira fase: </a:t>
            </a: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Gerava dependência excessiva da InovaSoft.</a:t>
            </a:r>
          </a:p>
          <a:p>
            <a:pPr algn="l">
              <a:lnSpc>
                <a:spcPts val="2879"/>
              </a:lnSpc>
            </a:pPr>
          </a:p>
          <a:p>
            <a:pPr algn="l" marL="518160" indent="-259080" lvl="1">
              <a:lnSpc>
                <a:spcPts val="2879"/>
              </a:lnSpc>
              <a:buFont typeface="Arial"/>
              <a:buChar char="•"/>
            </a:pPr>
            <a:r>
              <a:rPr lang="en-US" b="true" sz="2400">
                <a:solidFill>
                  <a:srgbClr val="FFFFFF"/>
                </a:solidFill>
                <a:latin typeface="Cabin Bold"/>
                <a:ea typeface="Cabin Bold"/>
                <a:cs typeface="Cabin Bold"/>
                <a:sym typeface="Cabin Bold"/>
              </a:rPr>
              <a:t>Ausência de integração com a cozinha:</a:t>
            </a: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 Implicou em retrabalho e atrasos.</a:t>
            </a:r>
          </a:p>
          <a:p>
            <a:pPr algn="l">
              <a:lnSpc>
                <a:spcPts val="2879"/>
              </a:lnSpc>
            </a:pPr>
          </a:p>
          <a:p>
            <a:pPr algn="l" marL="518160" indent="-259080" lvl="1">
              <a:lnSpc>
                <a:spcPts val="2879"/>
              </a:lnSpc>
              <a:buFont typeface="Arial"/>
              <a:buChar char="•"/>
            </a:pPr>
            <a:r>
              <a:rPr lang="en-US" b="true" sz="2400">
                <a:solidFill>
                  <a:srgbClr val="FFFFFF"/>
                </a:solidFill>
                <a:latin typeface="Cabin Bold"/>
                <a:ea typeface="Cabin Bold"/>
                <a:cs typeface="Cabin Bold"/>
                <a:sym typeface="Cabin Bold"/>
              </a:rPr>
              <a:t>Problemas de usabilidade:</a:t>
            </a: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 Navegação não intuitiva para perfis não tecnológicos.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2282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4800" y="0"/>
            <a:ext cx="18322800" cy="10287004"/>
          </a:xfrm>
          <a:custGeom>
            <a:avLst/>
            <a:gdLst/>
            <a:ahLst/>
            <a:cxnLst/>
            <a:rect r="r" b="b" t="t" l="l"/>
            <a:pathLst>
              <a:path h="10287004" w="18322800">
                <a:moveTo>
                  <a:pt x="0" y="0"/>
                </a:moveTo>
                <a:lnTo>
                  <a:pt x="18322800" y="0"/>
                </a:lnTo>
                <a:lnTo>
                  <a:pt x="18322800" y="10287004"/>
                </a:lnTo>
                <a:lnTo>
                  <a:pt x="0" y="1028700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0000"/>
            </a:blip>
            <a:stretch>
              <a:fillRect l="0" t="-10739" r="0" b="-8149"/>
            </a:stretch>
          </a:blipFill>
        </p:spPr>
      </p:sp>
      <p:grpSp>
        <p:nvGrpSpPr>
          <p:cNvPr name="Group 3" id="3"/>
          <p:cNvGrpSpPr/>
          <p:nvPr/>
        </p:nvGrpSpPr>
        <p:grpSpPr>
          <a:xfrm rot="5400000">
            <a:off x="962937" y="-979989"/>
            <a:ext cx="10310400" cy="12270378"/>
            <a:chOff x="0" y="0"/>
            <a:chExt cx="13747200" cy="1636050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3747242" cy="16360521"/>
            </a:xfrm>
            <a:custGeom>
              <a:avLst/>
              <a:gdLst/>
              <a:ahLst/>
              <a:cxnLst/>
              <a:rect r="r" b="b" t="t" l="l"/>
              <a:pathLst>
                <a:path h="16360521" w="13747242">
                  <a:moveTo>
                    <a:pt x="0" y="0"/>
                  </a:moveTo>
                  <a:lnTo>
                    <a:pt x="13747242" y="0"/>
                  </a:lnTo>
                  <a:lnTo>
                    <a:pt x="13747242" y="16360521"/>
                  </a:lnTo>
                  <a:lnTo>
                    <a:pt x="0" y="16360521"/>
                  </a:lnTo>
                  <a:close/>
                </a:path>
              </a:pathLst>
            </a:custGeom>
            <a:gradFill rotWithShape="true">
              <a:gsLst>
                <a:gs pos="0">
                  <a:srgbClr val="322825">
                    <a:alpha val="100000"/>
                  </a:srgbClr>
                </a:gs>
                <a:gs pos="66000">
                  <a:srgbClr val="322825">
                    <a:alpha val="100000"/>
                  </a:srgbClr>
                </a:gs>
                <a:gs pos="100000">
                  <a:srgbClr val="322825">
                    <a:alpha val="0"/>
                  </a:srgbClr>
                </a:gs>
              </a:gsLst>
              <a:lin ang="12"/>
            </a:gradFill>
          </p:spPr>
        </p:sp>
      </p:grpSp>
      <p:grpSp>
        <p:nvGrpSpPr>
          <p:cNvPr name="Group 5" id="5"/>
          <p:cNvGrpSpPr/>
          <p:nvPr/>
        </p:nvGrpSpPr>
        <p:grpSpPr>
          <a:xfrm rot="-5400000">
            <a:off x="6979879" y="-979989"/>
            <a:ext cx="10310400" cy="12270378"/>
            <a:chOff x="0" y="0"/>
            <a:chExt cx="13747200" cy="1636050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3747242" cy="16360521"/>
            </a:xfrm>
            <a:custGeom>
              <a:avLst/>
              <a:gdLst/>
              <a:ahLst/>
              <a:cxnLst/>
              <a:rect r="r" b="b" t="t" l="l"/>
              <a:pathLst>
                <a:path h="16360521" w="13747242">
                  <a:moveTo>
                    <a:pt x="13747242" y="0"/>
                  </a:moveTo>
                  <a:lnTo>
                    <a:pt x="0" y="0"/>
                  </a:lnTo>
                  <a:lnTo>
                    <a:pt x="0" y="16360521"/>
                  </a:lnTo>
                  <a:lnTo>
                    <a:pt x="13747242" y="16360521"/>
                  </a:lnTo>
                  <a:close/>
                </a:path>
              </a:pathLst>
            </a:custGeom>
            <a:gradFill rotWithShape="true">
              <a:gsLst>
                <a:gs pos="0">
                  <a:srgbClr val="322825">
                    <a:alpha val="100000"/>
                  </a:srgbClr>
                </a:gs>
                <a:gs pos="66000">
                  <a:srgbClr val="322825">
                    <a:alpha val="100000"/>
                  </a:srgbClr>
                </a:gs>
                <a:gs pos="100000">
                  <a:srgbClr val="322825">
                    <a:alpha val="0"/>
                  </a:srgbClr>
                </a:gs>
              </a:gsLst>
              <a:lin ang="10800012"/>
            </a:gradFill>
          </p:spPr>
        </p:sp>
      </p:grpSp>
      <p:sp>
        <p:nvSpPr>
          <p:cNvPr name="Freeform 7" id="7"/>
          <p:cNvSpPr/>
          <p:nvPr/>
        </p:nvSpPr>
        <p:spPr>
          <a:xfrm flipH="false" flipV="false" rot="0">
            <a:off x="0" y="0"/>
            <a:ext cx="18288006" cy="10287002"/>
          </a:xfrm>
          <a:custGeom>
            <a:avLst/>
            <a:gdLst/>
            <a:ahLst/>
            <a:cxnLst/>
            <a:rect r="r" b="b" t="t" l="l"/>
            <a:pathLst>
              <a:path h="10287002" w="18288006">
                <a:moveTo>
                  <a:pt x="0" y="0"/>
                </a:moveTo>
                <a:lnTo>
                  <a:pt x="18288006" y="0"/>
                </a:lnTo>
                <a:lnTo>
                  <a:pt x="18288006" y="10287002"/>
                </a:lnTo>
                <a:lnTo>
                  <a:pt x="0" y="1028700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19277" r="0" b="-147063"/>
            </a:stretch>
          </a:blipFill>
        </p:spPr>
      </p:sp>
      <p:grpSp>
        <p:nvGrpSpPr>
          <p:cNvPr name="Group 8" id="8"/>
          <p:cNvGrpSpPr/>
          <p:nvPr/>
        </p:nvGrpSpPr>
        <p:grpSpPr>
          <a:xfrm rot="-10800000">
            <a:off x="15300" y="3232200"/>
            <a:ext cx="18257400" cy="7066200"/>
            <a:chOff x="0" y="0"/>
            <a:chExt cx="24343200" cy="94216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4343233" cy="9421622"/>
            </a:xfrm>
            <a:custGeom>
              <a:avLst/>
              <a:gdLst/>
              <a:ahLst/>
              <a:cxnLst/>
              <a:rect r="r" b="b" t="t" l="l"/>
              <a:pathLst>
                <a:path h="9421622" w="24343233">
                  <a:moveTo>
                    <a:pt x="0" y="0"/>
                  </a:moveTo>
                  <a:lnTo>
                    <a:pt x="24343233" y="0"/>
                  </a:lnTo>
                  <a:lnTo>
                    <a:pt x="24343233" y="9421622"/>
                  </a:lnTo>
                  <a:lnTo>
                    <a:pt x="0" y="9421622"/>
                  </a:lnTo>
                  <a:close/>
                </a:path>
              </a:pathLst>
            </a:custGeom>
            <a:gradFill rotWithShape="true">
              <a:gsLst>
                <a:gs pos="0">
                  <a:srgbClr val="322825">
                    <a:alpha val="100000"/>
                  </a:srgbClr>
                </a:gs>
                <a:gs pos="66000">
                  <a:srgbClr val="322825">
                    <a:alpha val="100000"/>
                  </a:srgbClr>
                </a:gs>
                <a:gs pos="100000">
                  <a:srgbClr val="322825">
                    <a:alpha val="0"/>
                  </a:srgbClr>
                </a:gs>
              </a:gsLst>
              <a:lin ang="16200012"/>
            </a:gra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2659425" y="5608650"/>
            <a:ext cx="12969150" cy="2243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400"/>
              </a:lnSpc>
            </a:pPr>
            <a:r>
              <a:rPr lang="en-US" b="true" sz="12000">
                <a:solidFill>
                  <a:srgbClr val="322825"/>
                </a:solidFill>
                <a:latin typeface="Arimo Bold"/>
                <a:ea typeface="Arimo Bold"/>
                <a:cs typeface="Arimo Bold"/>
                <a:sym typeface="Arimo Bold"/>
              </a:rPr>
              <a:t>$4,498,300,000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659425" y="8531350"/>
            <a:ext cx="12969150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Pontos Fortes e Fracos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659425" y="4003952"/>
            <a:ext cx="13448131" cy="32951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2935"/>
              </a:lnSpc>
            </a:pPr>
            <a:r>
              <a:rPr lang="en-US" sz="10779">
                <a:solidFill>
                  <a:srgbClr val="FFFFFF"/>
                </a:solidFill>
                <a:latin typeface="Alfa Slab One"/>
                <a:ea typeface="Alfa Slab One"/>
                <a:cs typeface="Alfa Slab One"/>
                <a:sym typeface="Alfa Slab One"/>
              </a:rPr>
              <a:t>A</a:t>
            </a:r>
            <a:r>
              <a:rPr lang="en-US" sz="10779">
                <a:solidFill>
                  <a:srgbClr val="FFFFFF"/>
                </a:solidFill>
                <a:latin typeface="Alfa Slab One"/>
                <a:ea typeface="Alfa Slab One"/>
                <a:cs typeface="Alfa Slab One"/>
                <a:sym typeface="Alfa Slab One"/>
              </a:rPr>
              <a:t>nálise Crítica da Fase 2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2282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7052" y="0"/>
            <a:ext cx="18288006" cy="10287004"/>
          </a:xfrm>
          <a:custGeom>
            <a:avLst/>
            <a:gdLst/>
            <a:ahLst/>
            <a:cxnLst/>
            <a:rect r="r" b="b" t="t" l="l"/>
            <a:pathLst>
              <a:path h="10287004" w="18288006">
                <a:moveTo>
                  <a:pt x="0" y="0"/>
                </a:moveTo>
                <a:lnTo>
                  <a:pt x="18288006" y="0"/>
                </a:lnTo>
                <a:lnTo>
                  <a:pt x="18288006" y="10287004"/>
                </a:lnTo>
                <a:lnTo>
                  <a:pt x="0" y="1028700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0000"/>
            </a:blip>
            <a:stretch>
              <a:fillRect l="0" t="-12779" r="-4" b="-5889"/>
            </a:stretch>
          </a:blipFill>
        </p:spPr>
      </p:sp>
      <p:grpSp>
        <p:nvGrpSpPr>
          <p:cNvPr name="Group 3" id="3"/>
          <p:cNvGrpSpPr/>
          <p:nvPr/>
        </p:nvGrpSpPr>
        <p:grpSpPr>
          <a:xfrm rot="-5400000">
            <a:off x="6980565" y="-1589564"/>
            <a:ext cx="10310400" cy="12270378"/>
            <a:chOff x="0" y="0"/>
            <a:chExt cx="13747200" cy="16360503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3747242" cy="16360521"/>
            </a:xfrm>
            <a:custGeom>
              <a:avLst/>
              <a:gdLst/>
              <a:ahLst/>
              <a:cxnLst/>
              <a:rect r="r" b="b" t="t" l="l"/>
              <a:pathLst>
                <a:path h="16360521" w="13747242">
                  <a:moveTo>
                    <a:pt x="13747242" y="0"/>
                  </a:moveTo>
                  <a:lnTo>
                    <a:pt x="0" y="0"/>
                  </a:lnTo>
                  <a:lnTo>
                    <a:pt x="0" y="16360521"/>
                  </a:lnTo>
                  <a:lnTo>
                    <a:pt x="13747242" y="16360521"/>
                  </a:lnTo>
                  <a:close/>
                </a:path>
              </a:pathLst>
            </a:custGeom>
            <a:gradFill rotWithShape="true">
              <a:gsLst>
                <a:gs pos="0">
                  <a:srgbClr val="322825">
                    <a:alpha val="100000"/>
                  </a:srgbClr>
                </a:gs>
                <a:gs pos="66000">
                  <a:srgbClr val="322825">
                    <a:alpha val="100000"/>
                  </a:srgbClr>
                </a:gs>
                <a:gs pos="100000">
                  <a:srgbClr val="322825">
                    <a:alpha val="0"/>
                  </a:srgbClr>
                </a:gs>
              </a:gsLst>
              <a:lin ang="10800012"/>
            </a:gradFill>
          </p:spPr>
        </p:sp>
      </p:grpSp>
      <p:grpSp>
        <p:nvGrpSpPr>
          <p:cNvPr name="Group 5" id="5"/>
          <p:cNvGrpSpPr/>
          <p:nvPr/>
        </p:nvGrpSpPr>
        <p:grpSpPr>
          <a:xfrm rot="5400000">
            <a:off x="845376" y="-1003389"/>
            <a:ext cx="10310400" cy="12270378"/>
            <a:chOff x="0" y="0"/>
            <a:chExt cx="13747200" cy="16360503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3747242" cy="16360521"/>
            </a:xfrm>
            <a:custGeom>
              <a:avLst/>
              <a:gdLst/>
              <a:ahLst/>
              <a:cxnLst/>
              <a:rect r="r" b="b" t="t" l="l"/>
              <a:pathLst>
                <a:path h="16360521" w="13747242">
                  <a:moveTo>
                    <a:pt x="0" y="0"/>
                  </a:moveTo>
                  <a:lnTo>
                    <a:pt x="13747242" y="0"/>
                  </a:lnTo>
                  <a:lnTo>
                    <a:pt x="13747242" y="16360521"/>
                  </a:lnTo>
                  <a:lnTo>
                    <a:pt x="0" y="16360521"/>
                  </a:lnTo>
                  <a:close/>
                </a:path>
              </a:pathLst>
            </a:custGeom>
            <a:gradFill rotWithShape="true">
              <a:gsLst>
                <a:gs pos="0">
                  <a:srgbClr val="322825">
                    <a:alpha val="100000"/>
                  </a:srgbClr>
                </a:gs>
                <a:gs pos="66000">
                  <a:srgbClr val="322825">
                    <a:alpha val="100000"/>
                  </a:srgbClr>
                </a:gs>
                <a:gs pos="100000">
                  <a:srgbClr val="322825">
                    <a:alpha val="0"/>
                  </a:srgbClr>
                </a:gs>
              </a:gsLst>
              <a:lin ang="12"/>
            </a:gradFill>
          </p:spPr>
        </p:sp>
      </p:grpSp>
      <p:sp>
        <p:nvSpPr>
          <p:cNvPr name="TextBox 7" id="7"/>
          <p:cNvSpPr txBox="true"/>
          <p:nvPr/>
        </p:nvSpPr>
        <p:spPr>
          <a:xfrm rot="0">
            <a:off x="4396993" y="2202400"/>
            <a:ext cx="9493950" cy="866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76"/>
              </a:lnSpc>
            </a:pPr>
            <a:r>
              <a:rPr lang="en-US" sz="5730">
                <a:solidFill>
                  <a:srgbClr val="EDB572"/>
                </a:solidFill>
                <a:latin typeface="Moontime"/>
                <a:ea typeface="Moontime"/>
                <a:cs typeface="Moontime"/>
                <a:sym typeface="Moontime"/>
              </a:rPr>
              <a:t>Pontos Fortes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1086727" y="5938450"/>
            <a:ext cx="9493950" cy="866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76"/>
              </a:lnSpc>
            </a:pPr>
            <a:r>
              <a:rPr lang="en-US" sz="5730">
                <a:solidFill>
                  <a:srgbClr val="EDB572"/>
                </a:solidFill>
                <a:latin typeface="Moontime"/>
                <a:ea typeface="Moontime"/>
                <a:cs typeface="Moontime"/>
                <a:sym typeface="Moontime"/>
              </a:rPr>
              <a:t>Pontos Fracos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531425" y="981475"/>
            <a:ext cx="15225150" cy="1019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39"/>
              </a:lnSpc>
            </a:pPr>
            <a:r>
              <a:rPr lang="en-US" sz="6699">
                <a:solidFill>
                  <a:srgbClr val="FFFFFF"/>
                </a:solidFill>
                <a:latin typeface="Alfa Slab One"/>
                <a:ea typeface="Alfa Slab One"/>
                <a:cs typeface="Alfa Slab One"/>
                <a:sym typeface="Alfa Slab One"/>
              </a:rPr>
              <a:t>Análise Crítica da Fase 2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379976" y="3097825"/>
            <a:ext cx="9493950" cy="289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2879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Introdução de CMS simplificado: Autonomia para o restaurante gerenciar pratos e preços.</a:t>
            </a:r>
          </a:p>
          <a:p>
            <a:pPr algn="l">
              <a:lnSpc>
                <a:spcPts val="2879"/>
              </a:lnSpc>
            </a:pPr>
          </a:p>
          <a:p>
            <a:pPr algn="l" marL="518160" indent="-259080" lvl="1">
              <a:lnSpc>
                <a:spcPts val="2879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Modo de navegação simplificado: Melhor experiência para usuários idosos.</a:t>
            </a:r>
          </a:p>
          <a:p>
            <a:pPr algn="l">
              <a:lnSpc>
                <a:spcPts val="2879"/>
              </a:lnSpc>
            </a:pPr>
          </a:p>
          <a:p>
            <a:pPr algn="l" marL="518160" indent="-259080" lvl="1">
              <a:lnSpc>
                <a:spcPts val="2879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Aumento de satisfação (15%): Evidência do valor agregado.</a:t>
            </a:r>
          </a:p>
          <a:p>
            <a:pPr algn="l">
              <a:lnSpc>
                <a:spcPts val="2879"/>
              </a:lnSpc>
            </a:pPr>
          </a:p>
        </p:txBody>
      </p:sp>
      <p:sp>
        <p:nvSpPr>
          <p:cNvPr name="TextBox 11" id="11"/>
          <p:cNvSpPr txBox="true"/>
          <p:nvPr/>
        </p:nvSpPr>
        <p:spPr>
          <a:xfrm rot="0">
            <a:off x="4379976" y="7005250"/>
            <a:ext cx="9493950" cy="289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18160" indent="-259080" lvl="1">
              <a:lnSpc>
                <a:spcPts val="2879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Promoções sazonais não automatizadas: Exigem ainda esforço manual.</a:t>
            </a:r>
          </a:p>
          <a:p>
            <a:pPr algn="l">
              <a:lnSpc>
                <a:spcPts val="2879"/>
              </a:lnSpc>
            </a:pPr>
          </a:p>
          <a:p>
            <a:pPr algn="l" marL="518160" indent="-259080" lvl="1">
              <a:lnSpc>
                <a:spcPts val="2879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Falta de integração com sistema de pedidos: Continuidade dos erros e lentidão na operação.</a:t>
            </a:r>
          </a:p>
          <a:p>
            <a:pPr algn="l">
              <a:lnSpc>
                <a:spcPts val="2879"/>
              </a:lnSpc>
            </a:pPr>
          </a:p>
          <a:p>
            <a:pPr algn="l" marL="518160" indent="-259080" lvl="1">
              <a:lnSpc>
                <a:spcPts val="2879"/>
              </a:lnSpc>
              <a:buFont typeface="Arial"/>
              <a:buChar char="•"/>
            </a:pPr>
            <a:r>
              <a:rPr lang="en-US" sz="2400">
                <a:solidFill>
                  <a:srgbClr val="FFFFFF"/>
                </a:solidFill>
                <a:latin typeface="Cabin"/>
                <a:ea typeface="Cabin"/>
                <a:cs typeface="Cabin"/>
                <a:sym typeface="Cabin"/>
              </a:rPr>
              <a:t>Capacidade técnica da equipe: Composta por profissionais iniciantes, o que limitou o escopo das entregas mais complexas.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32282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25400"/>
            <a:ext cx="18288006" cy="10287004"/>
          </a:xfrm>
          <a:custGeom>
            <a:avLst/>
            <a:gdLst/>
            <a:ahLst/>
            <a:cxnLst/>
            <a:rect r="r" b="b" t="t" l="l"/>
            <a:pathLst>
              <a:path h="10287004" w="18288006">
                <a:moveTo>
                  <a:pt x="0" y="0"/>
                </a:moveTo>
                <a:lnTo>
                  <a:pt x="18288006" y="0"/>
                </a:lnTo>
                <a:lnTo>
                  <a:pt x="18288006" y="10287004"/>
                </a:lnTo>
                <a:lnTo>
                  <a:pt x="0" y="1028700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16769" t="-9329" r="16769" b="-9333"/>
            </a:stretch>
          </a:blipFill>
        </p:spPr>
      </p:sp>
      <p:grpSp>
        <p:nvGrpSpPr>
          <p:cNvPr name="Group 3" id="3"/>
          <p:cNvGrpSpPr/>
          <p:nvPr/>
        </p:nvGrpSpPr>
        <p:grpSpPr>
          <a:xfrm rot="5400000">
            <a:off x="6271500" y="-1706100"/>
            <a:ext cx="10310400" cy="13722600"/>
            <a:chOff x="0" y="0"/>
            <a:chExt cx="13747200" cy="18296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3747242" cy="18296762"/>
            </a:xfrm>
            <a:custGeom>
              <a:avLst/>
              <a:gdLst/>
              <a:ahLst/>
              <a:cxnLst/>
              <a:rect r="r" b="b" t="t" l="l"/>
              <a:pathLst>
                <a:path h="18296762" w="13747242">
                  <a:moveTo>
                    <a:pt x="0" y="0"/>
                  </a:moveTo>
                  <a:lnTo>
                    <a:pt x="13747242" y="0"/>
                  </a:lnTo>
                  <a:lnTo>
                    <a:pt x="13747242" y="18296762"/>
                  </a:lnTo>
                  <a:lnTo>
                    <a:pt x="0" y="18296762"/>
                  </a:lnTo>
                  <a:close/>
                </a:path>
              </a:pathLst>
            </a:custGeom>
            <a:gradFill rotWithShape="true">
              <a:gsLst>
                <a:gs pos="0">
                  <a:srgbClr val="322825">
                    <a:alpha val="100000"/>
                  </a:srgbClr>
                </a:gs>
                <a:gs pos="66000">
                  <a:srgbClr val="322825">
                    <a:alpha val="100000"/>
                  </a:srgbClr>
                </a:gs>
                <a:gs pos="100000">
                  <a:srgbClr val="322825">
                    <a:alpha val="0"/>
                  </a:srgbClr>
                </a:gs>
              </a:gsLst>
              <a:lin ang="12"/>
            </a:gradFill>
          </p:spPr>
        </p:sp>
      </p:grpSp>
      <p:sp>
        <p:nvSpPr>
          <p:cNvPr name="TextBox 5" id="5"/>
          <p:cNvSpPr txBox="true"/>
          <p:nvPr/>
        </p:nvSpPr>
        <p:spPr>
          <a:xfrm rot="0">
            <a:off x="6135639" y="2469095"/>
            <a:ext cx="10909928" cy="26490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491"/>
              </a:lnSpc>
            </a:pPr>
            <a:r>
              <a:rPr lang="en-US" sz="8743">
                <a:solidFill>
                  <a:srgbClr val="FFFFFF"/>
                </a:solidFill>
                <a:latin typeface="Alfa Slab One"/>
                <a:ea typeface="Alfa Slab One"/>
                <a:cs typeface="Alfa Slab One"/>
                <a:sym typeface="Alfa Slab One"/>
              </a:rPr>
              <a:t>Avaliação </a:t>
            </a:r>
            <a:r>
              <a:rPr lang="en-US" sz="8743">
                <a:solidFill>
                  <a:srgbClr val="FFFFFF"/>
                </a:solidFill>
                <a:latin typeface="Alfa Slab One"/>
                <a:ea typeface="Alfa Slab One"/>
                <a:cs typeface="Alfa Slab One"/>
                <a:sym typeface="Alfa Slab One"/>
              </a:rPr>
              <a:t>Técnica das Abordagens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DAGu0goUyro</dc:identifier>
  <dcterms:modified xsi:type="dcterms:W3CDTF">2011-08-01T06:04:30Z</dcterms:modified>
  <cp:revision>1</cp:revision>
  <dc:title>Plano de negócio- Sabor da Vovó</dc:title>
</cp:coreProperties>
</file>

<file path=docProps/thumbnail.jpeg>
</file>